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37" r:id="rId3"/>
    <p:sldId id="364" r:id="rId4"/>
    <p:sldId id="402" r:id="rId5"/>
    <p:sldId id="393" r:id="rId6"/>
    <p:sldId id="362" r:id="rId7"/>
    <p:sldId id="359" r:id="rId8"/>
    <p:sldId id="363" r:id="rId9"/>
    <p:sldId id="360" r:id="rId10"/>
    <p:sldId id="398" r:id="rId11"/>
    <p:sldId id="392" r:id="rId12"/>
    <p:sldId id="358" r:id="rId13"/>
    <p:sldId id="397" r:id="rId14"/>
    <p:sldId id="399" r:id="rId15"/>
    <p:sldId id="395" r:id="rId16"/>
    <p:sldId id="394" r:id="rId17"/>
    <p:sldId id="400" r:id="rId18"/>
    <p:sldId id="401" r:id="rId19"/>
    <p:sldId id="4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7" autoAdjust="0"/>
    <p:restoredTop sz="95590" autoAdjust="0"/>
  </p:normalViewPr>
  <p:slideViewPr>
    <p:cSldViewPr snapToGrid="0">
      <p:cViewPr varScale="1">
        <p:scale>
          <a:sx n="87" d="100"/>
          <a:sy n="87" d="100"/>
        </p:scale>
        <p:origin x="2148" y="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73372B99-0D1E-094C-BFF1-5BD03B829AF0}" type="datetimeFigureOut">
              <a:rPr lang="en-US" smtClean="0"/>
              <a:pPr/>
              <a:t>2/22/2023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C4424CB-88D8-F543-BD89-A7D5537BA643}" type="slidenum">
              <a:rPr lang="en-US" smtClean="0"/>
              <a:pPr/>
              <a:t>‹#›</a:t>
            </a:fld>
            <a:endParaRPr lang="en-US" dirty="0"/>
          </a:p>
        </p:txBody>
      </p:sp>
    </p:spTree>
    <p:extLst>
      <p:ext uri="{BB962C8B-B14F-4D97-AF65-F5344CB8AC3E}">
        <p14:creationId xmlns:p14="http://schemas.microsoft.com/office/powerpoint/2010/main" val="416699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C4424CB-88D8-F543-BD89-A7D5537BA643}" type="slidenum">
              <a:rPr lang="en-US" smtClean="0"/>
              <a:pPr/>
              <a:t>14</a:t>
            </a:fld>
            <a:endParaRPr lang="en-US" dirty="0"/>
          </a:p>
        </p:txBody>
      </p:sp>
    </p:spTree>
    <p:extLst>
      <p:ext uri="{BB962C8B-B14F-4D97-AF65-F5344CB8AC3E}">
        <p14:creationId xmlns:p14="http://schemas.microsoft.com/office/powerpoint/2010/main" val="2327971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A264570-5939-43EF-9B7B-854F84FD3A97}" type="datetimeFigureOut">
              <a:rPr lang="en-AU" smtClean="0"/>
              <a:pPr/>
              <a:t>22/02/2023</a:t>
            </a:fld>
            <a:endParaRPr lang="en-AU"/>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AU"/>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A0D8769-0E83-4683-82FB-4EA77C663467}" type="slidenum">
              <a:rPr lang="en-AU" smtClean="0"/>
              <a:pPr/>
              <a:t>‹#›</a:t>
            </a:fld>
            <a:endParaRPr lang="en-AU"/>
          </a:p>
        </p:txBody>
      </p:sp>
      <p:sp>
        <p:nvSpPr>
          <p:cNvPr id="9" name="Rectangle 8"/>
          <p:cNvSpPr/>
          <p:nvPr userDrawn="1"/>
        </p:nvSpPr>
        <p:spPr>
          <a:xfrm>
            <a:off x="0" y="1"/>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813" y="5671455"/>
            <a:ext cx="1049557" cy="1049557"/>
          </a:xfrm>
          <a:prstGeom prst="rect">
            <a:avLst/>
          </a:prstGeom>
        </p:spPr>
      </p:pic>
      <p:sp>
        <p:nvSpPr>
          <p:cNvPr id="11" name="Content Placeholder 10">
            <a:extLst>
              <a:ext uri="{FF2B5EF4-FFF2-40B4-BE49-F238E27FC236}">
                <a16:creationId xmlns:a16="http://schemas.microsoft.com/office/drawing/2014/main" id="{095968CE-A972-0D47-ACFF-AE0E2E52FF1C}"/>
              </a:ext>
            </a:extLst>
          </p:cNvPr>
          <p:cNvSpPr>
            <a:spLocks noGrp="1"/>
          </p:cNvSpPr>
          <p:nvPr>
            <p:ph sz="half" idx="1" hasCustomPrompt="1"/>
          </p:nvPr>
        </p:nvSpPr>
        <p:spPr>
          <a:xfrm>
            <a:off x="1524000" y="1122362"/>
            <a:ext cx="9144000" cy="2133599"/>
          </a:xfrm>
        </p:spPr>
        <p:txBody>
          <a:bodyPr vert="horz" lIns="91440" tIns="45720" rIns="91440" bIns="45720" rtlCol="0" anchor="ctr">
            <a:normAutofit/>
          </a:bodyPr>
          <a:lstStyle>
            <a:lvl1pPr marL="0" indent="0">
              <a:buNone/>
              <a:defRPr lang="en-US" sz="4400" b="1" smtClean="0">
                <a:latin typeface="Arial" panose="020B0604020202020204" pitchFamily="34" charset="0"/>
                <a:ea typeface="+mj-ea"/>
                <a:cs typeface="Arial" panose="020B0604020202020204" pitchFamily="34" charset="0"/>
              </a:defRPr>
            </a:lvl1pPr>
          </a:lstStyle>
          <a:p>
            <a:pPr marL="342900" lvl="0" indent="-571500">
              <a:spcBef>
                <a:spcPct val="0"/>
              </a:spcBef>
            </a:pPr>
            <a:r>
              <a:rPr lang="en-US" dirty="0"/>
              <a:t>CLICK TO EDIT TITLE</a:t>
            </a:r>
          </a:p>
        </p:txBody>
      </p:sp>
      <p:sp>
        <p:nvSpPr>
          <p:cNvPr id="12" name="Content Placeholder 10">
            <a:extLst>
              <a:ext uri="{FF2B5EF4-FFF2-40B4-BE49-F238E27FC236}">
                <a16:creationId xmlns:a16="http://schemas.microsoft.com/office/drawing/2014/main" id="{0AD2E4ED-C513-7343-AB95-49837F513D97}"/>
              </a:ext>
            </a:extLst>
          </p:cNvPr>
          <p:cNvSpPr>
            <a:spLocks noGrp="1"/>
          </p:cNvSpPr>
          <p:nvPr>
            <p:ph sz="half" idx="13" hasCustomPrompt="1"/>
          </p:nvPr>
        </p:nvSpPr>
        <p:spPr>
          <a:xfrm>
            <a:off x="1524000" y="3602038"/>
            <a:ext cx="9144000" cy="1408373"/>
          </a:xfrm>
        </p:spPr>
        <p:txBody>
          <a:bodyPr vert="horz" lIns="91440" tIns="45720" rIns="91440" bIns="45720" rtlCol="0" anchor="ctr">
            <a:normAutofit/>
          </a:bodyPr>
          <a:lstStyle>
            <a:lvl1pPr marL="0" indent="0">
              <a:buNone/>
              <a:defRPr lang="en-US" sz="2800" dirty="0" smtClean="0">
                <a:latin typeface="Arial" panose="020B0604020202020204" pitchFamily="34" charset="0"/>
                <a:cs typeface="Arial" panose="020B0604020202020204" pitchFamily="34" charset="0"/>
              </a:defRPr>
            </a:lvl1pPr>
          </a:lstStyle>
          <a:p>
            <a:pPr lvl="0"/>
            <a:r>
              <a:rPr lang="en-US" dirty="0"/>
              <a:t>Click to Topic/Date</a:t>
            </a:r>
          </a:p>
        </p:txBody>
      </p:sp>
    </p:spTree>
    <p:extLst>
      <p:ext uri="{BB962C8B-B14F-4D97-AF65-F5344CB8AC3E}">
        <p14:creationId xmlns:p14="http://schemas.microsoft.com/office/powerpoint/2010/main" val="1417352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ependent Practic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12" name="Pentagon 11"/>
          <p:cNvSpPr/>
          <p:nvPr userDrawn="1"/>
        </p:nvSpPr>
        <p:spPr>
          <a:xfrm>
            <a:off x="88637" y="69468"/>
            <a:ext cx="4225786"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3200" dirty="0">
                <a:latin typeface="Arial" panose="020B0604020202020204" pitchFamily="34" charset="0"/>
                <a:cs typeface="Arial" panose="020B0604020202020204" pitchFamily="34" charset="0"/>
              </a:rPr>
              <a:t>Independent Practice</a:t>
            </a:r>
          </a:p>
        </p:txBody>
      </p:sp>
      <p:sp>
        <p:nvSpPr>
          <p:cNvPr id="6" name="TextBox 5">
            <a:extLst>
              <a:ext uri="{FF2B5EF4-FFF2-40B4-BE49-F238E27FC236}">
                <a16:creationId xmlns:a16="http://schemas.microsoft.com/office/drawing/2014/main" id="{B6C267F8-7BBF-4CCF-9A40-4E53E1E63B23}"/>
              </a:ext>
            </a:extLst>
          </p:cNvPr>
          <p:cNvSpPr txBox="1"/>
          <p:nvPr userDrawn="1"/>
        </p:nvSpPr>
        <p:spPr>
          <a:xfrm>
            <a:off x="4403060" y="213805"/>
            <a:ext cx="7435969" cy="584775"/>
          </a:xfrm>
          <a:prstGeom prst="rect">
            <a:avLst/>
          </a:prstGeom>
          <a:noFill/>
        </p:spPr>
        <p:txBody>
          <a:bodyPr wrap="square" rtlCol="0">
            <a:spAutoFit/>
          </a:bodyPr>
          <a:lstStyle/>
          <a:p>
            <a:endParaRPr lang="en-AU" sz="3200" b="1" dirty="0">
              <a:solidFill>
                <a:srgbClr val="FF0000"/>
              </a:solidFill>
              <a:latin typeface="+mj-lt"/>
            </a:endParaRPr>
          </a:p>
        </p:txBody>
      </p:sp>
      <p:sp>
        <p:nvSpPr>
          <p:cNvPr id="13" name="TextBox 12">
            <a:extLst>
              <a:ext uri="{FF2B5EF4-FFF2-40B4-BE49-F238E27FC236}">
                <a16:creationId xmlns:a16="http://schemas.microsoft.com/office/drawing/2014/main" id="{5F293112-8E63-4958-BAAB-34122CCE70CD}"/>
              </a:ext>
            </a:extLst>
          </p:cNvPr>
          <p:cNvSpPr txBox="1"/>
          <p:nvPr userDrawn="1"/>
        </p:nvSpPr>
        <p:spPr>
          <a:xfrm>
            <a:off x="4741460" y="137573"/>
            <a:ext cx="7321598" cy="572845"/>
          </a:xfrm>
          <a:prstGeom prst="rect">
            <a:avLst/>
          </a:prstGeom>
          <a:noFill/>
        </p:spPr>
        <p:txBody>
          <a:bodyPr wrap="square" rtlCol="0">
            <a:spAutoFit/>
          </a:bodyPr>
          <a:lstStyle/>
          <a:p>
            <a:endParaRPr lang="en-AU" sz="3200" b="1" dirty="0">
              <a:solidFill>
                <a:srgbClr val="FF0000"/>
              </a:solidFill>
            </a:endParaRPr>
          </a:p>
        </p:txBody>
      </p:sp>
      <p:sp>
        <p:nvSpPr>
          <p:cNvPr id="8" name="Content Placeholder 3">
            <a:extLst>
              <a:ext uri="{FF2B5EF4-FFF2-40B4-BE49-F238E27FC236}">
                <a16:creationId xmlns:a16="http://schemas.microsoft.com/office/drawing/2014/main" id="{B89E9D50-EE5E-4775-B2E0-8A4526A2C6EE}"/>
              </a:ext>
            </a:extLst>
          </p:cNvPr>
          <p:cNvSpPr>
            <a:spLocks noGrp="1"/>
          </p:cNvSpPr>
          <p:nvPr>
            <p:ph sz="half" idx="1"/>
          </p:nvPr>
        </p:nvSpPr>
        <p:spPr>
          <a:xfrm>
            <a:off x="397868" y="928360"/>
            <a:ext cx="11541089" cy="5452024"/>
          </a:xfrm>
        </p:spPr>
        <p:txBody>
          <a:bodyPr/>
          <a:lstStyle>
            <a:lvl1pPr>
              <a:spcBef>
                <a:spcPts val="0"/>
              </a:spcBef>
              <a:spcAft>
                <a:spcPts val="600"/>
              </a:spcAft>
              <a:defRPr/>
            </a:lvl1pPr>
          </a:lstStyle>
          <a:p>
            <a:pPr>
              <a:lnSpc>
                <a:spcPct val="120000"/>
              </a:lnSpc>
              <a:spcBef>
                <a:spcPts val="600"/>
              </a:spcBef>
            </a:pPr>
            <a:endParaRPr lang="en-AU" dirty="0"/>
          </a:p>
        </p:txBody>
      </p:sp>
      <p:sp>
        <p:nvSpPr>
          <p:cNvPr id="14" name="TextBox 13">
            <a:extLst>
              <a:ext uri="{FF2B5EF4-FFF2-40B4-BE49-F238E27FC236}">
                <a16:creationId xmlns:a16="http://schemas.microsoft.com/office/drawing/2014/main" id="{40B7190B-74A3-4D39-A758-2F872EB3DC4E}"/>
              </a:ext>
            </a:extLst>
          </p:cNvPr>
          <p:cNvSpPr txBox="1"/>
          <p:nvPr userDrawn="1"/>
        </p:nvSpPr>
        <p:spPr>
          <a:xfrm>
            <a:off x="4741460" y="135300"/>
            <a:ext cx="7286136" cy="584775"/>
          </a:xfrm>
          <a:prstGeom prst="rect">
            <a:avLst/>
          </a:prstGeom>
          <a:noFill/>
        </p:spPr>
        <p:txBody>
          <a:bodyPr wrap="square" rtlCol="0">
            <a:spAutoFit/>
          </a:bodyPr>
          <a:lstStyle/>
          <a:p>
            <a:endParaRPr lang="en-AU" sz="3200" b="1" dirty="0">
              <a:solidFill>
                <a:srgbClr val="FF0000"/>
              </a:solidFill>
            </a:endParaRPr>
          </a:p>
        </p:txBody>
      </p:sp>
    </p:spTree>
    <p:extLst>
      <p:ext uri="{BB962C8B-B14F-4D97-AF65-F5344CB8AC3E}">
        <p14:creationId xmlns:p14="http://schemas.microsoft.com/office/powerpoint/2010/main" val="2399903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sson &amp; Skill Closur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7" name="Content Placeholder 10"/>
          <p:cNvSpPr>
            <a:spLocks noGrp="1"/>
          </p:cNvSpPr>
          <p:nvPr>
            <p:ph sz="half" idx="1"/>
          </p:nvPr>
        </p:nvSpPr>
        <p:spPr>
          <a:xfrm>
            <a:off x="838200" y="877084"/>
            <a:ext cx="10515600" cy="2285216"/>
          </a:xfrm>
        </p:spPr>
        <p:txBody>
          <a:bodyPr/>
          <a:lstStyle>
            <a:lvl1pPr>
              <a:lnSpc>
                <a:spcPct val="120000"/>
              </a:lnSpc>
              <a:spcBef>
                <a:spcPts val="0"/>
              </a:spcBef>
              <a:spcAft>
                <a:spcPts val="600"/>
              </a:spcAft>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8" name="Content Placeholder 11"/>
          <p:cNvSpPr>
            <a:spLocks noGrp="1"/>
          </p:cNvSpPr>
          <p:nvPr>
            <p:ph sz="half" idx="2"/>
          </p:nvPr>
        </p:nvSpPr>
        <p:spPr>
          <a:xfrm>
            <a:off x="838200" y="3879590"/>
            <a:ext cx="10515600" cy="2499631"/>
          </a:xfrm>
        </p:spPr>
        <p:txBody>
          <a:bodyPr/>
          <a:lstStyle>
            <a:lvl1pPr>
              <a:lnSpc>
                <a:spcPct val="120000"/>
              </a:lnSpc>
              <a:spcBef>
                <a:spcPts val="0"/>
              </a:spcBef>
              <a:spcAft>
                <a:spcPts val="600"/>
              </a:spcAft>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9" name="Rectangle 8"/>
          <p:cNvSpPr/>
          <p:nvPr userDrawn="1"/>
        </p:nvSpPr>
        <p:spPr>
          <a:xfrm>
            <a:off x="0" y="-44335"/>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11" name="Pentagon 10"/>
          <p:cNvSpPr/>
          <p:nvPr userDrawn="1"/>
        </p:nvSpPr>
        <p:spPr>
          <a:xfrm>
            <a:off x="88638" y="48093"/>
            <a:ext cx="3259869"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3200" dirty="0">
                <a:latin typeface="Arial" panose="020B0604020202020204" pitchFamily="34" charset="0"/>
                <a:cs typeface="Arial" panose="020B0604020202020204" pitchFamily="34" charset="0"/>
              </a:rPr>
              <a:t>Lesson Closure</a:t>
            </a:r>
          </a:p>
        </p:txBody>
      </p:sp>
      <p:sp>
        <p:nvSpPr>
          <p:cNvPr id="12" name="Pentagon 11"/>
          <p:cNvSpPr/>
          <p:nvPr userDrawn="1"/>
        </p:nvSpPr>
        <p:spPr>
          <a:xfrm>
            <a:off x="88638" y="3248025"/>
            <a:ext cx="2690448"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3200" dirty="0">
                <a:latin typeface="Arial" panose="020B0604020202020204" pitchFamily="34" charset="0"/>
                <a:cs typeface="Arial" panose="020B0604020202020204" pitchFamily="34" charset="0"/>
              </a:rPr>
              <a:t>Skill Closure</a:t>
            </a:r>
          </a:p>
        </p:txBody>
      </p:sp>
    </p:spTree>
    <p:extLst>
      <p:ext uri="{BB962C8B-B14F-4D97-AF65-F5344CB8AC3E}">
        <p14:creationId xmlns:p14="http://schemas.microsoft.com/office/powerpoint/2010/main" val="275105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sson Closure">
    <p:spTree>
      <p:nvGrpSpPr>
        <p:cNvPr id="1" name=""/>
        <p:cNvGrpSpPr/>
        <p:nvPr/>
      </p:nvGrpSpPr>
      <p:grpSpPr>
        <a:xfrm>
          <a:off x="0" y="0"/>
          <a:ext cx="0" cy="0"/>
          <a:chOff x="0" y="0"/>
          <a:chExt cx="0" cy="0"/>
        </a:xfrm>
      </p:grpSpPr>
      <p:sp>
        <p:nvSpPr>
          <p:cNvPr id="9" name="Rectangle 8"/>
          <p:cNvSpPr/>
          <p:nvPr userDrawn="1"/>
        </p:nvSpPr>
        <p:spPr>
          <a:xfrm>
            <a:off x="0" y="-44335"/>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11" name="Pentagon 10"/>
          <p:cNvSpPr/>
          <p:nvPr userDrawn="1"/>
        </p:nvSpPr>
        <p:spPr>
          <a:xfrm>
            <a:off x="88638" y="48093"/>
            <a:ext cx="3221232"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3200" dirty="0">
                <a:latin typeface="Arial" panose="020B0604020202020204" pitchFamily="34" charset="0"/>
                <a:cs typeface="Arial" panose="020B0604020202020204" pitchFamily="34" charset="0"/>
              </a:rPr>
              <a:t>Lesson Closure</a:t>
            </a:r>
          </a:p>
        </p:txBody>
      </p:sp>
      <p:sp>
        <p:nvSpPr>
          <p:cNvPr id="6" name="TextBox 5">
            <a:extLst>
              <a:ext uri="{FF2B5EF4-FFF2-40B4-BE49-F238E27FC236}">
                <a16:creationId xmlns:a16="http://schemas.microsoft.com/office/drawing/2014/main" id="{0572360E-ABE0-4947-B047-2DBD559AAB37}"/>
              </a:ext>
            </a:extLst>
          </p:cNvPr>
          <p:cNvSpPr txBox="1"/>
          <p:nvPr userDrawn="1"/>
        </p:nvSpPr>
        <p:spPr>
          <a:xfrm>
            <a:off x="3398509" y="230038"/>
            <a:ext cx="8540450" cy="584775"/>
          </a:xfrm>
          <a:prstGeom prst="rect">
            <a:avLst/>
          </a:prstGeom>
          <a:noFill/>
        </p:spPr>
        <p:txBody>
          <a:bodyPr wrap="square" rtlCol="0">
            <a:spAutoFit/>
          </a:bodyPr>
          <a:lstStyle/>
          <a:p>
            <a:endParaRPr lang="en-AU" sz="3200" b="1" dirty="0">
              <a:solidFill>
                <a:srgbClr val="FF0000"/>
              </a:solidFill>
              <a:latin typeface="+mj-lt"/>
            </a:endParaRPr>
          </a:p>
        </p:txBody>
      </p:sp>
      <p:sp>
        <p:nvSpPr>
          <p:cNvPr id="14" name="TextBox 13">
            <a:extLst>
              <a:ext uri="{FF2B5EF4-FFF2-40B4-BE49-F238E27FC236}">
                <a16:creationId xmlns:a16="http://schemas.microsoft.com/office/drawing/2014/main" id="{AF61FB76-9B63-490D-986E-A9ED7DF14CD2}"/>
              </a:ext>
            </a:extLst>
          </p:cNvPr>
          <p:cNvSpPr txBox="1"/>
          <p:nvPr userDrawn="1"/>
        </p:nvSpPr>
        <p:spPr>
          <a:xfrm>
            <a:off x="4741460" y="137573"/>
            <a:ext cx="7321598" cy="572845"/>
          </a:xfrm>
          <a:prstGeom prst="rect">
            <a:avLst/>
          </a:prstGeom>
          <a:noFill/>
        </p:spPr>
        <p:txBody>
          <a:bodyPr wrap="square" rtlCol="0">
            <a:spAutoFit/>
          </a:bodyPr>
          <a:lstStyle/>
          <a:p>
            <a:endParaRPr lang="en-AU" sz="3200" b="1" dirty="0">
              <a:solidFill>
                <a:srgbClr val="FF0000"/>
              </a:solidFill>
            </a:endParaRPr>
          </a:p>
        </p:txBody>
      </p:sp>
      <p:sp>
        <p:nvSpPr>
          <p:cNvPr id="15" name="Content Placeholder 3">
            <a:extLst>
              <a:ext uri="{FF2B5EF4-FFF2-40B4-BE49-F238E27FC236}">
                <a16:creationId xmlns:a16="http://schemas.microsoft.com/office/drawing/2014/main" id="{2CF6E1C3-1962-412E-9BBD-E77A4EC744EA}"/>
              </a:ext>
            </a:extLst>
          </p:cNvPr>
          <p:cNvSpPr>
            <a:spLocks noGrp="1"/>
          </p:cNvSpPr>
          <p:nvPr>
            <p:ph sz="half" idx="1"/>
          </p:nvPr>
        </p:nvSpPr>
        <p:spPr>
          <a:xfrm>
            <a:off x="397868" y="928360"/>
            <a:ext cx="11541089" cy="5452024"/>
          </a:xfrm>
        </p:spPr>
        <p:txBody>
          <a:bodyPr/>
          <a:lstStyle>
            <a:lvl1pPr>
              <a:spcBef>
                <a:spcPts val="0"/>
              </a:spcBef>
              <a:spcAft>
                <a:spcPts val="600"/>
              </a:spcAft>
              <a:defRPr/>
            </a:lvl1pPr>
          </a:lstStyle>
          <a:p>
            <a:pPr>
              <a:lnSpc>
                <a:spcPct val="120000"/>
              </a:lnSpc>
              <a:spcBef>
                <a:spcPts val="600"/>
              </a:spcBef>
            </a:pPr>
            <a:endParaRPr lang="en-AU" dirty="0"/>
          </a:p>
        </p:txBody>
      </p:sp>
      <p:sp>
        <p:nvSpPr>
          <p:cNvPr id="16" name="TextBox 15">
            <a:extLst>
              <a:ext uri="{FF2B5EF4-FFF2-40B4-BE49-F238E27FC236}">
                <a16:creationId xmlns:a16="http://schemas.microsoft.com/office/drawing/2014/main" id="{4A03CC79-36BD-42D8-8623-C7B7B35DE5E3}"/>
              </a:ext>
            </a:extLst>
          </p:cNvPr>
          <p:cNvSpPr txBox="1"/>
          <p:nvPr userDrawn="1"/>
        </p:nvSpPr>
        <p:spPr>
          <a:xfrm>
            <a:off x="4741460" y="135300"/>
            <a:ext cx="7286136" cy="584775"/>
          </a:xfrm>
          <a:prstGeom prst="rect">
            <a:avLst/>
          </a:prstGeom>
          <a:noFill/>
        </p:spPr>
        <p:txBody>
          <a:bodyPr wrap="square" rtlCol="0">
            <a:spAutoFit/>
          </a:bodyPr>
          <a:lstStyle/>
          <a:p>
            <a:endParaRPr lang="en-AU" sz="3200" b="1" dirty="0">
              <a:solidFill>
                <a:srgbClr val="FF0000"/>
              </a:solidFill>
            </a:endParaRPr>
          </a:p>
        </p:txBody>
      </p:sp>
    </p:spTree>
    <p:extLst>
      <p:ext uri="{BB962C8B-B14F-4D97-AF65-F5344CB8AC3E}">
        <p14:creationId xmlns:p14="http://schemas.microsoft.com/office/powerpoint/2010/main" val="248667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s Closure">
    <p:spTree>
      <p:nvGrpSpPr>
        <p:cNvPr id="1" name=""/>
        <p:cNvGrpSpPr/>
        <p:nvPr/>
      </p:nvGrpSpPr>
      <p:grpSpPr>
        <a:xfrm>
          <a:off x="0" y="0"/>
          <a:ext cx="0" cy="0"/>
          <a:chOff x="0" y="0"/>
          <a:chExt cx="0" cy="0"/>
        </a:xfrm>
      </p:grpSpPr>
      <p:sp>
        <p:nvSpPr>
          <p:cNvPr id="9" name="Rectangle 8"/>
          <p:cNvSpPr/>
          <p:nvPr userDrawn="1"/>
        </p:nvSpPr>
        <p:spPr>
          <a:xfrm>
            <a:off x="0" y="-44335"/>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11" name="Pentagon 10"/>
          <p:cNvSpPr/>
          <p:nvPr userDrawn="1"/>
        </p:nvSpPr>
        <p:spPr>
          <a:xfrm>
            <a:off x="88638" y="48093"/>
            <a:ext cx="2959362"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3200" dirty="0">
                <a:latin typeface="Arial" panose="020B0604020202020204" pitchFamily="34" charset="0"/>
                <a:cs typeface="Arial" panose="020B0604020202020204" pitchFamily="34" charset="0"/>
              </a:rPr>
              <a:t>Skill Closure</a:t>
            </a:r>
          </a:p>
        </p:txBody>
      </p:sp>
      <p:sp>
        <p:nvSpPr>
          <p:cNvPr id="6" name="TextBox 5">
            <a:extLst>
              <a:ext uri="{FF2B5EF4-FFF2-40B4-BE49-F238E27FC236}">
                <a16:creationId xmlns:a16="http://schemas.microsoft.com/office/drawing/2014/main" id="{708548B8-09F9-436A-A8C9-57279A389EDF}"/>
              </a:ext>
            </a:extLst>
          </p:cNvPr>
          <p:cNvSpPr txBox="1"/>
          <p:nvPr userDrawn="1"/>
        </p:nvSpPr>
        <p:spPr>
          <a:xfrm>
            <a:off x="3726611" y="230038"/>
            <a:ext cx="8212347" cy="584775"/>
          </a:xfrm>
          <a:prstGeom prst="rect">
            <a:avLst/>
          </a:prstGeom>
          <a:noFill/>
        </p:spPr>
        <p:txBody>
          <a:bodyPr wrap="square" rtlCol="0">
            <a:spAutoFit/>
          </a:bodyPr>
          <a:lstStyle/>
          <a:p>
            <a:endParaRPr lang="en-AU" sz="3200" b="1" dirty="0">
              <a:solidFill>
                <a:srgbClr val="FF0000"/>
              </a:solidFill>
              <a:latin typeface="+mj-lt"/>
            </a:endParaRPr>
          </a:p>
        </p:txBody>
      </p:sp>
      <p:sp>
        <p:nvSpPr>
          <p:cNvPr id="12" name="TextBox 11">
            <a:extLst>
              <a:ext uri="{FF2B5EF4-FFF2-40B4-BE49-F238E27FC236}">
                <a16:creationId xmlns:a16="http://schemas.microsoft.com/office/drawing/2014/main" id="{49CF6E64-1FE0-4BC2-A4FD-8C34DEE37C9C}"/>
              </a:ext>
            </a:extLst>
          </p:cNvPr>
          <p:cNvSpPr txBox="1"/>
          <p:nvPr userDrawn="1"/>
        </p:nvSpPr>
        <p:spPr>
          <a:xfrm>
            <a:off x="3681845" y="125643"/>
            <a:ext cx="6551060" cy="584775"/>
          </a:xfrm>
          <a:prstGeom prst="rect">
            <a:avLst/>
          </a:prstGeom>
          <a:noFill/>
        </p:spPr>
        <p:txBody>
          <a:bodyPr wrap="square" rtlCol="0">
            <a:spAutoFit/>
          </a:bodyPr>
          <a:lstStyle/>
          <a:p>
            <a:endParaRPr lang="en-AU" sz="3200" b="1" dirty="0">
              <a:solidFill>
                <a:srgbClr val="FF0000"/>
              </a:solidFill>
            </a:endParaRPr>
          </a:p>
        </p:txBody>
      </p:sp>
      <p:sp>
        <p:nvSpPr>
          <p:cNvPr id="13" name="Content Placeholder 3">
            <a:extLst>
              <a:ext uri="{FF2B5EF4-FFF2-40B4-BE49-F238E27FC236}">
                <a16:creationId xmlns:a16="http://schemas.microsoft.com/office/drawing/2014/main" id="{ABE64243-FECD-4A9F-AC71-6D4985477A95}"/>
              </a:ext>
            </a:extLst>
          </p:cNvPr>
          <p:cNvSpPr>
            <a:spLocks noGrp="1"/>
          </p:cNvSpPr>
          <p:nvPr>
            <p:ph sz="half" idx="1"/>
          </p:nvPr>
        </p:nvSpPr>
        <p:spPr>
          <a:xfrm>
            <a:off x="279206" y="928360"/>
            <a:ext cx="11659752" cy="5452024"/>
          </a:xfrm>
        </p:spPr>
        <p:txBody>
          <a:bodyPr/>
          <a:lstStyle>
            <a:lvl1pPr>
              <a:spcBef>
                <a:spcPts val="0"/>
              </a:spcBef>
              <a:spcAft>
                <a:spcPts val="600"/>
              </a:spcAft>
              <a:defRPr/>
            </a:lvl1pPr>
          </a:lstStyle>
          <a:p>
            <a:pPr>
              <a:lnSpc>
                <a:spcPct val="120000"/>
              </a:lnSpc>
              <a:spcBef>
                <a:spcPts val="600"/>
              </a:spcBef>
            </a:pPr>
            <a:endParaRPr lang="en-AU" dirty="0"/>
          </a:p>
        </p:txBody>
      </p:sp>
      <p:sp>
        <p:nvSpPr>
          <p:cNvPr id="14" name="TextBox 13">
            <a:extLst>
              <a:ext uri="{FF2B5EF4-FFF2-40B4-BE49-F238E27FC236}">
                <a16:creationId xmlns:a16="http://schemas.microsoft.com/office/drawing/2014/main" id="{1E8E8390-A830-4294-8CBF-088F61BAC836}"/>
              </a:ext>
            </a:extLst>
          </p:cNvPr>
          <p:cNvSpPr txBox="1"/>
          <p:nvPr userDrawn="1"/>
        </p:nvSpPr>
        <p:spPr>
          <a:xfrm>
            <a:off x="4741460" y="137573"/>
            <a:ext cx="7321598" cy="572845"/>
          </a:xfrm>
          <a:prstGeom prst="rect">
            <a:avLst/>
          </a:prstGeom>
          <a:noFill/>
        </p:spPr>
        <p:txBody>
          <a:bodyPr wrap="square" rtlCol="0">
            <a:spAutoFit/>
          </a:bodyPr>
          <a:lstStyle/>
          <a:p>
            <a:endParaRPr lang="en-AU" sz="3200" b="1" dirty="0">
              <a:solidFill>
                <a:srgbClr val="FF0000"/>
              </a:solidFill>
            </a:endParaRPr>
          </a:p>
        </p:txBody>
      </p:sp>
    </p:spTree>
    <p:extLst>
      <p:ext uri="{BB962C8B-B14F-4D97-AF65-F5344CB8AC3E}">
        <p14:creationId xmlns:p14="http://schemas.microsoft.com/office/powerpoint/2010/main" val="424245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Rectangle 8"/>
          <p:cNvSpPr/>
          <p:nvPr userDrawn="1"/>
        </p:nvSpPr>
        <p:spPr>
          <a:xfrm>
            <a:off x="0" y="-44335"/>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7" name="TextBox 6">
            <a:extLst>
              <a:ext uri="{FF2B5EF4-FFF2-40B4-BE49-F238E27FC236}">
                <a16:creationId xmlns:a16="http://schemas.microsoft.com/office/drawing/2014/main" id="{A5C2B913-D72B-4726-913F-43A820C4B1E3}"/>
              </a:ext>
            </a:extLst>
          </p:cNvPr>
          <p:cNvSpPr txBox="1"/>
          <p:nvPr userDrawn="1"/>
        </p:nvSpPr>
        <p:spPr>
          <a:xfrm>
            <a:off x="3726611" y="230038"/>
            <a:ext cx="8212347" cy="584775"/>
          </a:xfrm>
          <a:prstGeom prst="rect">
            <a:avLst/>
          </a:prstGeom>
          <a:noFill/>
        </p:spPr>
        <p:txBody>
          <a:bodyPr wrap="square" rtlCol="0">
            <a:spAutoFit/>
          </a:bodyPr>
          <a:lstStyle/>
          <a:p>
            <a:endParaRPr lang="en-AU" sz="3200" b="1" dirty="0">
              <a:solidFill>
                <a:srgbClr val="FF0000"/>
              </a:solidFill>
              <a:latin typeface="+mj-lt"/>
            </a:endParaRPr>
          </a:p>
        </p:txBody>
      </p:sp>
    </p:spTree>
    <p:extLst>
      <p:ext uri="{BB962C8B-B14F-4D97-AF65-F5344CB8AC3E}">
        <p14:creationId xmlns:p14="http://schemas.microsoft.com/office/powerpoint/2010/main" val="3473696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me Work">
    <p:spTree>
      <p:nvGrpSpPr>
        <p:cNvPr id="1" name=""/>
        <p:cNvGrpSpPr/>
        <p:nvPr/>
      </p:nvGrpSpPr>
      <p:grpSpPr>
        <a:xfrm>
          <a:off x="0" y="0"/>
          <a:ext cx="0" cy="0"/>
          <a:chOff x="0" y="0"/>
          <a:chExt cx="0" cy="0"/>
        </a:xfrm>
      </p:grpSpPr>
      <p:sp>
        <p:nvSpPr>
          <p:cNvPr id="11" name="Pentagon 10"/>
          <p:cNvSpPr/>
          <p:nvPr userDrawn="1"/>
        </p:nvSpPr>
        <p:spPr>
          <a:xfrm>
            <a:off x="88638" y="48093"/>
            <a:ext cx="3504568"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t>Home Work</a:t>
            </a:r>
          </a:p>
        </p:txBody>
      </p:sp>
      <p:sp>
        <p:nvSpPr>
          <p:cNvPr id="9" name="Rectangle 8"/>
          <p:cNvSpPr/>
          <p:nvPr userDrawn="1"/>
        </p:nvSpPr>
        <p:spPr>
          <a:xfrm>
            <a:off x="0" y="-44335"/>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6" name="Content Placeholder 3">
            <a:extLst>
              <a:ext uri="{FF2B5EF4-FFF2-40B4-BE49-F238E27FC236}">
                <a16:creationId xmlns:a16="http://schemas.microsoft.com/office/drawing/2014/main" id="{75075CAF-2245-4558-ABC6-5CFFED405F88}"/>
              </a:ext>
            </a:extLst>
          </p:cNvPr>
          <p:cNvSpPr>
            <a:spLocks noGrp="1"/>
          </p:cNvSpPr>
          <p:nvPr>
            <p:ph sz="half" idx="1"/>
          </p:nvPr>
        </p:nvSpPr>
        <p:spPr>
          <a:xfrm>
            <a:off x="397868" y="928360"/>
            <a:ext cx="11541089" cy="5452024"/>
          </a:xfrm>
        </p:spPr>
        <p:txBody>
          <a:bodyPr/>
          <a:lstStyle>
            <a:lvl1pPr>
              <a:spcBef>
                <a:spcPts val="0"/>
              </a:spcBef>
              <a:spcAft>
                <a:spcPts val="600"/>
              </a:spcAft>
              <a:defRPr/>
            </a:lvl1pPr>
          </a:lstStyle>
          <a:p>
            <a:pPr>
              <a:lnSpc>
                <a:spcPct val="120000"/>
              </a:lnSpc>
              <a:spcBef>
                <a:spcPts val="600"/>
              </a:spcBef>
            </a:pPr>
            <a:endParaRPr lang="en-AU" dirty="0"/>
          </a:p>
        </p:txBody>
      </p:sp>
      <p:sp>
        <p:nvSpPr>
          <p:cNvPr id="7" name="TextBox 6">
            <a:extLst>
              <a:ext uri="{FF2B5EF4-FFF2-40B4-BE49-F238E27FC236}">
                <a16:creationId xmlns:a16="http://schemas.microsoft.com/office/drawing/2014/main" id="{1F184AD3-B829-41A3-81F5-F99A10A86716}"/>
              </a:ext>
            </a:extLst>
          </p:cNvPr>
          <p:cNvSpPr txBox="1"/>
          <p:nvPr userDrawn="1"/>
        </p:nvSpPr>
        <p:spPr>
          <a:xfrm>
            <a:off x="4741460" y="135300"/>
            <a:ext cx="7286136" cy="584775"/>
          </a:xfrm>
          <a:prstGeom prst="rect">
            <a:avLst/>
          </a:prstGeom>
          <a:noFill/>
        </p:spPr>
        <p:txBody>
          <a:bodyPr wrap="square" rtlCol="0">
            <a:spAutoFit/>
          </a:bodyPr>
          <a:lstStyle/>
          <a:p>
            <a:endParaRPr lang="en-AU" sz="3200" b="1" dirty="0">
              <a:solidFill>
                <a:srgbClr val="FF0000"/>
              </a:solidFill>
            </a:endParaRPr>
          </a:p>
        </p:txBody>
      </p:sp>
    </p:spTree>
    <p:extLst>
      <p:ext uri="{BB962C8B-B14F-4D97-AF65-F5344CB8AC3E}">
        <p14:creationId xmlns:p14="http://schemas.microsoft.com/office/powerpoint/2010/main" val="45279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Rectangle 8"/>
          <p:cNvSpPr/>
          <p:nvPr userDrawn="1"/>
        </p:nvSpPr>
        <p:spPr>
          <a:xfrm>
            <a:off x="0" y="-44335"/>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11" name="Pentagon 10"/>
          <p:cNvSpPr/>
          <p:nvPr userDrawn="1"/>
        </p:nvSpPr>
        <p:spPr>
          <a:xfrm>
            <a:off x="88638" y="48093"/>
            <a:ext cx="3504568"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dirty="0"/>
          </a:p>
        </p:txBody>
      </p:sp>
      <p:sp>
        <p:nvSpPr>
          <p:cNvPr id="3" name="Text Placeholder 2">
            <a:extLst>
              <a:ext uri="{FF2B5EF4-FFF2-40B4-BE49-F238E27FC236}">
                <a16:creationId xmlns:a16="http://schemas.microsoft.com/office/drawing/2014/main" id="{CC7EB1B2-C50D-3C48-806C-F44689E344D5}"/>
              </a:ext>
            </a:extLst>
          </p:cNvPr>
          <p:cNvSpPr>
            <a:spLocks noGrp="1"/>
          </p:cNvSpPr>
          <p:nvPr>
            <p:ph type="body" sz="quarter" idx="10" hasCustomPrompt="1"/>
          </p:nvPr>
        </p:nvSpPr>
        <p:spPr>
          <a:xfrm>
            <a:off x="88638" y="44335"/>
            <a:ext cx="3182595" cy="549599"/>
          </a:xfrm>
        </p:spPr>
        <p:txBody>
          <a:bodyPr anchor="ctr"/>
          <a:lstStyle>
            <a:lvl1pPr marL="0" indent="0">
              <a:buNone/>
              <a:defRPr lang="en-US" sz="3200" kern="1200" dirty="0" smtClean="0">
                <a:solidFill>
                  <a:schemeClr val="lt1"/>
                </a:solidFill>
                <a:latin typeface="Arial" panose="020B0604020202020204" pitchFamily="34" charset="0"/>
                <a:ea typeface="+mn-ea"/>
                <a:cs typeface="Arial" panose="020B0604020202020204" pitchFamily="34" charset="0"/>
              </a:defRPr>
            </a:lvl1pPr>
          </a:lstStyle>
          <a:p>
            <a:pPr lvl="0"/>
            <a:r>
              <a:rPr lang="en-US" dirty="0"/>
              <a:t>EDI Name</a:t>
            </a:r>
          </a:p>
        </p:txBody>
      </p:sp>
      <p:sp>
        <p:nvSpPr>
          <p:cNvPr id="7" name="TextBox 6">
            <a:extLst>
              <a:ext uri="{FF2B5EF4-FFF2-40B4-BE49-F238E27FC236}">
                <a16:creationId xmlns:a16="http://schemas.microsoft.com/office/drawing/2014/main" id="{A5C2B913-D72B-4726-913F-43A820C4B1E3}"/>
              </a:ext>
            </a:extLst>
          </p:cNvPr>
          <p:cNvSpPr txBox="1"/>
          <p:nvPr userDrawn="1"/>
        </p:nvSpPr>
        <p:spPr>
          <a:xfrm>
            <a:off x="3726611" y="230038"/>
            <a:ext cx="8212347" cy="584775"/>
          </a:xfrm>
          <a:prstGeom prst="rect">
            <a:avLst/>
          </a:prstGeom>
          <a:noFill/>
        </p:spPr>
        <p:txBody>
          <a:bodyPr wrap="square" rtlCol="0">
            <a:spAutoFit/>
          </a:bodyPr>
          <a:lstStyle/>
          <a:p>
            <a:endParaRPr lang="en-AU" sz="3200" b="1" dirty="0">
              <a:solidFill>
                <a:srgbClr val="FF0000"/>
              </a:solidFill>
              <a:latin typeface="+mj-lt"/>
            </a:endParaRPr>
          </a:p>
        </p:txBody>
      </p:sp>
      <p:sp>
        <p:nvSpPr>
          <p:cNvPr id="12" name="Content Placeholder 3">
            <a:extLst>
              <a:ext uri="{FF2B5EF4-FFF2-40B4-BE49-F238E27FC236}">
                <a16:creationId xmlns:a16="http://schemas.microsoft.com/office/drawing/2014/main" id="{71A7E63C-13E0-40DE-A9B6-20A89191EECD}"/>
              </a:ext>
            </a:extLst>
          </p:cNvPr>
          <p:cNvSpPr>
            <a:spLocks noGrp="1"/>
          </p:cNvSpPr>
          <p:nvPr>
            <p:ph sz="half" idx="1"/>
          </p:nvPr>
        </p:nvSpPr>
        <p:spPr>
          <a:xfrm>
            <a:off x="279206" y="928360"/>
            <a:ext cx="11659752" cy="5452024"/>
          </a:xfrm>
        </p:spPr>
        <p:txBody>
          <a:bodyPr/>
          <a:lstStyle>
            <a:lvl1pPr>
              <a:spcBef>
                <a:spcPts val="0"/>
              </a:spcBef>
              <a:spcAft>
                <a:spcPts val="600"/>
              </a:spcAft>
              <a:defRPr/>
            </a:lvl1pPr>
          </a:lstStyle>
          <a:p>
            <a:pPr>
              <a:lnSpc>
                <a:spcPct val="120000"/>
              </a:lnSpc>
              <a:spcBef>
                <a:spcPts val="600"/>
              </a:spcBef>
            </a:pPr>
            <a:endParaRPr lang="en-AU" dirty="0"/>
          </a:p>
        </p:txBody>
      </p:sp>
      <p:sp>
        <p:nvSpPr>
          <p:cNvPr id="13" name="TextBox 12">
            <a:extLst>
              <a:ext uri="{FF2B5EF4-FFF2-40B4-BE49-F238E27FC236}">
                <a16:creationId xmlns:a16="http://schemas.microsoft.com/office/drawing/2014/main" id="{90C1538F-2AFD-4B11-86AC-ECCD53E727F6}"/>
              </a:ext>
            </a:extLst>
          </p:cNvPr>
          <p:cNvSpPr txBox="1"/>
          <p:nvPr userDrawn="1"/>
        </p:nvSpPr>
        <p:spPr>
          <a:xfrm>
            <a:off x="4741460" y="137573"/>
            <a:ext cx="7321598" cy="572845"/>
          </a:xfrm>
          <a:prstGeom prst="rect">
            <a:avLst/>
          </a:prstGeom>
          <a:noFill/>
        </p:spPr>
        <p:txBody>
          <a:bodyPr wrap="square" rtlCol="0">
            <a:spAutoFit/>
          </a:bodyPr>
          <a:lstStyle/>
          <a:p>
            <a:endParaRPr lang="en-AU" sz="3200" b="1" dirty="0">
              <a:solidFill>
                <a:srgbClr val="FF0000"/>
              </a:solidFill>
            </a:endParaRPr>
          </a:p>
        </p:txBody>
      </p:sp>
    </p:spTree>
    <p:extLst>
      <p:ext uri="{BB962C8B-B14F-4D97-AF65-F5344CB8AC3E}">
        <p14:creationId xmlns:p14="http://schemas.microsoft.com/office/powerpoint/2010/main" val="408386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ily Review">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11" name="Pentagon 10"/>
          <p:cNvSpPr/>
          <p:nvPr userDrawn="1"/>
        </p:nvSpPr>
        <p:spPr>
          <a:xfrm>
            <a:off x="88639" y="86887"/>
            <a:ext cx="2873502"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3200" dirty="0">
                <a:latin typeface="Arial" panose="020B0604020202020204" pitchFamily="34" charset="0"/>
                <a:cs typeface="Arial" panose="020B0604020202020204" pitchFamily="34" charset="0"/>
              </a:rPr>
              <a:t>Daily Review</a:t>
            </a:r>
          </a:p>
        </p:txBody>
      </p:sp>
      <p:sp>
        <p:nvSpPr>
          <p:cNvPr id="10" name="Content Placeholder 3">
            <a:extLst>
              <a:ext uri="{FF2B5EF4-FFF2-40B4-BE49-F238E27FC236}">
                <a16:creationId xmlns:a16="http://schemas.microsoft.com/office/drawing/2014/main" id="{9743A725-7ADC-44C4-9754-8178D33AF237}"/>
              </a:ext>
            </a:extLst>
          </p:cNvPr>
          <p:cNvSpPr>
            <a:spLocks noGrp="1"/>
          </p:cNvSpPr>
          <p:nvPr>
            <p:ph sz="half" idx="1"/>
          </p:nvPr>
        </p:nvSpPr>
        <p:spPr>
          <a:xfrm>
            <a:off x="566069" y="1012384"/>
            <a:ext cx="11059862" cy="5368000"/>
          </a:xfrm>
        </p:spPr>
        <p:txBody>
          <a:bodyPr/>
          <a:lstStyle/>
          <a:p>
            <a:pPr>
              <a:lnSpc>
                <a:spcPct val="120000"/>
              </a:lnSpc>
              <a:spcBef>
                <a:spcPts val="600"/>
              </a:spcBef>
            </a:pPr>
            <a:endParaRPr lang="en-AU" dirty="0"/>
          </a:p>
        </p:txBody>
      </p:sp>
    </p:spTree>
    <p:extLst>
      <p:ext uri="{BB962C8B-B14F-4D97-AF65-F5344CB8AC3E}">
        <p14:creationId xmlns:p14="http://schemas.microsoft.com/office/powerpoint/2010/main" val="237633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cabulary">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17" name="Pentagon 16"/>
          <p:cNvSpPr/>
          <p:nvPr userDrawn="1"/>
        </p:nvSpPr>
        <p:spPr>
          <a:xfrm>
            <a:off x="88639" y="86887"/>
            <a:ext cx="2487038"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3200" dirty="0">
                <a:latin typeface="Arial" panose="020B0604020202020204" pitchFamily="34" charset="0"/>
                <a:cs typeface="Arial" panose="020B0604020202020204" pitchFamily="34" charset="0"/>
              </a:rPr>
              <a:t>Vocabulary</a:t>
            </a:r>
          </a:p>
        </p:txBody>
      </p:sp>
      <p:sp>
        <p:nvSpPr>
          <p:cNvPr id="7" name="Content Placeholder 3">
            <a:extLst>
              <a:ext uri="{FF2B5EF4-FFF2-40B4-BE49-F238E27FC236}">
                <a16:creationId xmlns:a16="http://schemas.microsoft.com/office/drawing/2014/main" id="{7486BFFC-3320-49AC-AD6E-1C452B445959}"/>
              </a:ext>
            </a:extLst>
          </p:cNvPr>
          <p:cNvSpPr>
            <a:spLocks noGrp="1"/>
          </p:cNvSpPr>
          <p:nvPr>
            <p:ph sz="half" idx="1"/>
          </p:nvPr>
        </p:nvSpPr>
        <p:spPr>
          <a:xfrm>
            <a:off x="566069" y="1012384"/>
            <a:ext cx="11059862" cy="5368000"/>
          </a:xfrm>
        </p:spPr>
        <p:txBody>
          <a:bodyPr/>
          <a:lstStyle>
            <a:lvl1pPr>
              <a:spcBef>
                <a:spcPts val="0"/>
              </a:spcBef>
              <a:spcAft>
                <a:spcPts val="600"/>
              </a:spcAft>
              <a:defRPr/>
            </a:lvl1pPr>
          </a:lstStyle>
          <a:p>
            <a:pPr>
              <a:lnSpc>
                <a:spcPct val="120000"/>
              </a:lnSpc>
              <a:spcBef>
                <a:spcPts val="600"/>
              </a:spcBef>
            </a:pPr>
            <a:endParaRPr lang="en-AU" dirty="0"/>
          </a:p>
        </p:txBody>
      </p:sp>
    </p:spTree>
    <p:extLst>
      <p:ext uri="{BB962C8B-B14F-4D97-AF65-F5344CB8AC3E}">
        <p14:creationId xmlns:p14="http://schemas.microsoft.com/office/powerpoint/2010/main" val="366674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10" name="Content Placeholder 10"/>
          <p:cNvSpPr>
            <a:spLocks noGrp="1"/>
          </p:cNvSpPr>
          <p:nvPr>
            <p:ph sz="half" idx="1"/>
          </p:nvPr>
        </p:nvSpPr>
        <p:spPr>
          <a:xfrm>
            <a:off x="838200" y="877084"/>
            <a:ext cx="10515600" cy="2285216"/>
          </a:xfrm>
        </p:spPr>
        <p:txBody>
          <a:bodyPr/>
          <a:lstStyle>
            <a:lvl1pPr>
              <a:lnSpc>
                <a:spcPct val="120000"/>
              </a:lnSpc>
              <a:spcBef>
                <a:spcPts val="600"/>
              </a:spcBef>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Content Placeholder 11"/>
          <p:cNvSpPr>
            <a:spLocks noGrp="1"/>
          </p:cNvSpPr>
          <p:nvPr>
            <p:ph sz="half" idx="2"/>
          </p:nvPr>
        </p:nvSpPr>
        <p:spPr>
          <a:xfrm>
            <a:off x="838200" y="3879591"/>
            <a:ext cx="10515600" cy="2499631"/>
          </a:xfrm>
        </p:spPr>
        <p:txBody>
          <a:bodyPr/>
          <a:lstStyle>
            <a:lvl1pPr>
              <a:lnSpc>
                <a:spcPct val="120000"/>
              </a:lnSpc>
              <a:spcBef>
                <a:spcPts val="600"/>
              </a:spcBef>
              <a:defRPr>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Rectangle 11"/>
          <p:cNvSpPr/>
          <p:nvPr userDrawn="1"/>
        </p:nvSpPr>
        <p:spPr>
          <a:xfrm>
            <a:off x="0" y="0"/>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14" name="Pentagon 13"/>
          <p:cNvSpPr/>
          <p:nvPr userDrawn="1"/>
        </p:nvSpPr>
        <p:spPr>
          <a:xfrm>
            <a:off x="88638" y="86887"/>
            <a:ext cx="4200027"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3200" dirty="0">
                <a:latin typeface="Arial" panose="020B0604020202020204" pitchFamily="34" charset="0"/>
                <a:cs typeface="Arial" panose="020B0604020202020204" pitchFamily="34" charset="0"/>
              </a:rPr>
              <a:t>Learning Objective</a:t>
            </a:r>
          </a:p>
        </p:txBody>
      </p:sp>
      <p:sp>
        <p:nvSpPr>
          <p:cNvPr id="15" name="Pentagon 14"/>
          <p:cNvSpPr/>
          <p:nvPr userDrawn="1"/>
        </p:nvSpPr>
        <p:spPr>
          <a:xfrm>
            <a:off x="88638" y="3248025"/>
            <a:ext cx="3511925"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3200" dirty="0">
                <a:latin typeface="Arial" panose="020B0604020202020204" pitchFamily="34" charset="0"/>
                <a:cs typeface="Arial" panose="020B0604020202020204" pitchFamily="34" charset="0"/>
              </a:rPr>
              <a:t>Success Criteria</a:t>
            </a:r>
          </a:p>
        </p:txBody>
      </p:sp>
    </p:spTree>
    <p:extLst>
      <p:ext uri="{BB962C8B-B14F-4D97-AF65-F5344CB8AC3E}">
        <p14:creationId xmlns:p14="http://schemas.microsoft.com/office/powerpoint/2010/main" val="272286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ate Prior Knowledg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10" name="Pentagon 9"/>
          <p:cNvSpPr/>
          <p:nvPr userDrawn="1"/>
        </p:nvSpPr>
        <p:spPr>
          <a:xfrm>
            <a:off x="88638" y="86887"/>
            <a:ext cx="4547756"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2800" dirty="0">
                <a:latin typeface="Arial" panose="020B0604020202020204" pitchFamily="34" charset="0"/>
                <a:cs typeface="Arial" panose="020B0604020202020204" pitchFamily="34" charset="0"/>
              </a:rPr>
              <a:t>Activate Prior Knowledge</a:t>
            </a:r>
          </a:p>
        </p:txBody>
      </p:sp>
      <p:sp>
        <p:nvSpPr>
          <p:cNvPr id="6" name="TextBox 5">
            <a:extLst>
              <a:ext uri="{FF2B5EF4-FFF2-40B4-BE49-F238E27FC236}">
                <a16:creationId xmlns:a16="http://schemas.microsoft.com/office/drawing/2014/main" id="{AB81A5C1-D04F-4C82-8F24-DA7290973ADD}"/>
              </a:ext>
            </a:extLst>
          </p:cNvPr>
          <p:cNvSpPr txBox="1"/>
          <p:nvPr userDrawn="1"/>
        </p:nvSpPr>
        <p:spPr>
          <a:xfrm>
            <a:off x="4636394" y="230038"/>
            <a:ext cx="7302564" cy="584775"/>
          </a:xfrm>
          <a:prstGeom prst="rect">
            <a:avLst/>
          </a:prstGeom>
          <a:noFill/>
        </p:spPr>
        <p:txBody>
          <a:bodyPr wrap="square" rtlCol="0">
            <a:spAutoFit/>
          </a:bodyPr>
          <a:lstStyle/>
          <a:p>
            <a:endParaRPr lang="en-AU" sz="3200" b="1" dirty="0">
              <a:solidFill>
                <a:srgbClr val="FF0000"/>
              </a:solidFill>
              <a:latin typeface="+mj-lt"/>
            </a:endParaRPr>
          </a:p>
        </p:txBody>
      </p:sp>
      <p:sp>
        <p:nvSpPr>
          <p:cNvPr id="9" name="Content Placeholder 3">
            <a:extLst>
              <a:ext uri="{FF2B5EF4-FFF2-40B4-BE49-F238E27FC236}">
                <a16:creationId xmlns:a16="http://schemas.microsoft.com/office/drawing/2014/main" id="{7C217467-98A0-45DC-AD0A-DA2531D429E6}"/>
              </a:ext>
            </a:extLst>
          </p:cNvPr>
          <p:cNvSpPr>
            <a:spLocks noGrp="1"/>
          </p:cNvSpPr>
          <p:nvPr>
            <p:ph sz="half" idx="1"/>
          </p:nvPr>
        </p:nvSpPr>
        <p:spPr>
          <a:xfrm>
            <a:off x="566069" y="1012384"/>
            <a:ext cx="11059862" cy="5368000"/>
          </a:xfrm>
        </p:spPr>
        <p:txBody>
          <a:bodyPr/>
          <a:lstStyle/>
          <a:p>
            <a:pPr>
              <a:lnSpc>
                <a:spcPct val="120000"/>
              </a:lnSpc>
              <a:spcBef>
                <a:spcPts val="600"/>
              </a:spcBef>
            </a:pPr>
            <a:endParaRPr lang="en-AU" dirty="0"/>
          </a:p>
        </p:txBody>
      </p:sp>
    </p:spTree>
    <p:extLst>
      <p:ext uri="{BB962C8B-B14F-4D97-AF65-F5344CB8AC3E}">
        <p14:creationId xmlns:p14="http://schemas.microsoft.com/office/powerpoint/2010/main" val="24321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levanc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10" name="Pentagon 9"/>
          <p:cNvSpPr/>
          <p:nvPr userDrawn="1"/>
        </p:nvSpPr>
        <p:spPr>
          <a:xfrm>
            <a:off x="88638" y="86887"/>
            <a:ext cx="2262676"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2800" dirty="0">
                <a:latin typeface="Arial" panose="020B0604020202020204" pitchFamily="34" charset="0"/>
                <a:cs typeface="Arial" panose="020B0604020202020204" pitchFamily="34" charset="0"/>
              </a:rPr>
              <a:t>Relevance</a:t>
            </a:r>
          </a:p>
        </p:txBody>
      </p:sp>
      <p:sp>
        <p:nvSpPr>
          <p:cNvPr id="9" name="Content Placeholder 3">
            <a:extLst>
              <a:ext uri="{FF2B5EF4-FFF2-40B4-BE49-F238E27FC236}">
                <a16:creationId xmlns:a16="http://schemas.microsoft.com/office/drawing/2014/main" id="{C5CBCA5A-E3C9-4A1B-AC76-1FAAE49E5EA8}"/>
              </a:ext>
            </a:extLst>
          </p:cNvPr>
          <p:cNvSpPr>
            <a:spLocks noGrp="1"/>
          </p:cNvSpPr>
          <p:nvPr>
            <p:ph sz="half" idx="1"/>
          </p:nvPr>
        </p:nvSpPr>
        <p:spPr>
          <a:xfrm>
            <a:off x="566069" y="1012384"/>
            <a:ext cx="11059862" cy="5368000"/>
          </a:xfrm>
        </p:spPr>
        <p:txBody>
          <a:bodyPr/>
          <a:lstStyle/>
          <a:p>
            <a:pPr>
              <a:lnSpc>
                <a:spcPct val="120000"/>
              </a:lnSpc>
              <a:spcBef>
                <a:spcPts val="600"/>
              </a:spcBef>
            </a:pPr>
            <a:endParaRPr lang="en-AU" dirty="0"/>
          </a:p>
        </p:txBody>
      </p:sp>
    </p:spTree>
    <p:extLst>
      <p:ext uri="{BB962C8B-B14F-4D97-AF65-F5344CB8AC3E}">
        <p14:creationId xmlns:p14="http://schemas.microsoft.com/office/powerpoint/2010/main" val="40575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cept Developm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10" name="Pentagon 9"/>
          <p:cNvSpPr/>
          <p:nvPr userDrawn="1"/>
        </p:nvSpPr>
        <p:spPr>
          <a:xfrm>
            <a:off x="88638" y="86887"/>
            <a:ext cx="4547756"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3200" dirty="0">
                <a:latin typeface="Arial" panose="020B0604020202020204" pitchFamily="34" charset="0"/>
                <a:cs typeface="Arial" panose="020B0604020202020204" pitchFamily="34" charset="0"/>
              </a:rPr>
              <a:t>Concept Development</a:t>
            </a:r>
          </a:p>
        </p:txBody>
      </p:sp>
      <p:sp>
        <p:nvSpPr>
          <p:cNvPr id="6" name="TextBox 5">
            <a:extLst>
              <a:ext uri="{FF2B5EF4-FFF2-40B4-BE49-F238E27FC236}">
                <a16:creationId xmlns:a16="http://schemas.microsoft.com/office/drawing/2014/main" id="{6BCA889F-2733-4941-9E87-60549E5580BF}"/>
              </a:ext>
            </a:extLst>
          </p:cNvPr>
          <p:cNvSpPr txBox="1"/>
          <p:nvPr userDrawn="1"/>
        </p:nvSpPr>
        <p:spPr>
          <a:xfrm>
            <a:off x="4725032" y="230038"/>
            <a:ext cx="7213926" cy="584775"/>
          </a:xfrm>
          <a:prstGeom prst="rect">
            <a:avLst/>
          </a:prstGeom>
          <a:noFill/>
        </p:spPr>
        <p:txBody>
          <a:bodyPr wrap="square" rtlCol="0">
            <a:spAutoFit/>
          </a:bodyPr>
          <a:lstStyle/>
          <a:p>
            <a:endParaRPr lang="en-AU" sz="3200" b="1" dirty="0">
              <a:solidFill>
                <a:srgbClr val="FF0000"/>
              </a:solidFill>
              <a:latin typeface="+mj-lt"/>
            </a:endParaRPr>
          </a:p>
        </p:txBody>
      </p:sp>
      <p:sp>
        <p:nvSpPr>
          <p:cNvPr id="11" name="Content Placeholder 3">
            <a:extLst>
              <a:ext uri="{FF2B5EF4-FFF2-40B4-BE49-F238E27FC236}">
                <a16:creationId xmlns:a16="http://schemas.microsoft.com/office/drawing/2014/main" id="{E163F6ED-5CC4-49AC-ABB7-5DC31E6F37AE}"/>
              </a:ext>
            </a:extLst>
          </p:cNvPr>
          <p:cNvSpPr>
            <a:spLocks noGrp="1"/>
          </p:cNvSpPr>
          <p:nvPr>
            <p:ph sz="half" idx="1"/>
          </p:nvPr>
        </p:nvSpPr>
        <p:spPr>
          <a:xfrm>
            <a:off x="397868" y="928360"/>
            <a:ext cx="11541089" cy="5452024"/>
          </a:xfrm>
        </p:spPr>
        <p:txBody>
          <a:bodyPr/>
          <a:lstStyle>
            <a:lvl1pPr>
              <a:spcBef>
                <a:spcPts val="0"/>
              </a:spcBef>
              <a:spcAft>
                <a:spcPts val="600"/>
              </a:spcAft>
              <a:defRPr/>
            </a:lvl1pPr>
          </a:lstStyle>
          <a:p>
            <a:pPr>
              <a:lnSpc>
                <a:spcPct val="120000"/>
              </a:lnSpc>
              <a:spcBef>
                <a:spcPts val="600"/>
              </a:spcBef>
            </a:pPr>
            <a:endParaRPr lang="en-AU" dirty="0"/>
          </a:p>
        </p:txBody>
      </p:sp>
      <p:sp>
        <p:nvSpPr>
          <p:cNvPr id="12" name="TextBox 11">
            <a:extLst>
              <a:ext uri="{FF2B5EF4-FFF2-40B4-BE49-F238E27FC236}">
                <a16:creationId xmlns:a16="http://schemas.microsoft.com/office/drawing/2014/main" id="{CE2B855C-FB1C-4C6E-A8BF-39549C3CF39D}"/>
              </a:ext>
            </a:extLst>
          </p:cNvPr>
          <p:cNvSpPr txBox="1"/>
          <p:nvPr userDrawn="1"/>
        </p:nvSpPr>
        <p:spPr>
          <a:xfrm>
            <a:off x="4741460" y="137573"/>
            <a:ext cx="7321598" cy="572845"/>
          </a:xfrm>
          <a:prstGeom prst="rect">
            <a:avLst/>
          </a:prstGeom>
          <a:noFill/>
        </p:spPr>
        <p:txBody>
          <a:bodyPr wrap="square" rtlCol="0">
            <a:spAutoFit/>
          </a:bodyPr>
          <a:lstStyle/>
          <a:p>
            <a:endParaRPr lang="en-AU" sz="3200" b="1" dirty="0">
              <a:solidFill>
                <a:srgbClr val="FF0000"/>
              </a:solidFill>
            </a:endParaRPr>
          </a:p>
        </p:txBody>
      </p:sp>
    </p:spTree>
    <p:extLst>
      <p:ext uri="{BB962C8B-B14F-4D97-AF65-F5344CB8AC3E}">
        <p14:creationId xmlns:p14="http://schemas.microsoft.com/office/powerpoint/2010/main" val="61212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ill Developmen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9" name="Pentagon 8"/>
          <p:cNvSpPr/>
          <p:nvPr userDrawn="1"/>
        </p:nvSpPr>
        <p:spPr>
          <a:xfrm>
            <a:off x="88638" y="86887"/>
            <a:ext cx="3702312"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3200" dirty="0">
                <a:latin typeface="Arial" panose="020B0604020202020204" pitchFamily="34" charset="0"/>
                <a:cs typeface="Arial" panose="020B0604020202020204" pitchFamily="34" charset="0"/>
              </a:rPr>
              <a:t>Skill Development</a:t>
            </a:r>
          </a:p>
        </p:txBody>
      </p:sp>
      <p:sp>
        <p:nvSpPr>
          <p:cNvPr id="8" name="TextBox 7">
            <a:extLst>
              <a:ext uri="{FF2B5EF4-FFF2-40B4-BE49-F238E27FC236}">
                <a16:creationId xmlns:a16="http://schemas.microsoft.com/office/drawing/2014/main" id="{44168CF6-750C-4590-9A0F-55A739127DCA}"/>
              </a:ext>
            </a:extLst>
          </p:cNvPr>
          <p:cNvSpPr txBox="1"/>
          <p:nvPr userDrawn="1"/>
        </p:nvSpPr>
        <p:spPr>
          <a:xfrm>
            <a:off x="3879588" y="185228"/>
            <a:ext cx="8059370" cy="584775"/>
          </a:xfrm>
          <a:prstGeom prst="rect">
            <a:avLst/>
          </a:prstGeom>
          <a:noFill/>
        </p:spPr>
        <p:txBody>
          <a:bodyPr wrap="square" rtlCol="0">
            <a:spAutoFit/>
          </a:bodyPr>
          <a:lstStyle/>
          <a:p>
            <a:endParaRPr lang="en-AU" sz="3200" b="1" dirty="0">
              <a:solidFill>
                <a:srgbClr val="FF0000"/>
              </a:solidFill>
              <a:latin typeface="+mj-lt"/>
            </a:endParaRPr>
          </a:p>
        </p:txBody>
      </p:sp>
      <p:sp>
        <p:nvSpPr>
          <p:cNvPr id="13" name="TextBox 12">
            <a:extLst>
              <a:ext uri="{FF2B5EF4-FFF2-40B4-BE49-F238E27FC236}">
                <a16:creationId xmlns:a16="http://schemas.microsoft.com/office/drawing/2014/main" id="{ED93A0F8-D6E7-49F9-B6B8-4D923EBBF96E}"/>
              </a:ext>
            </a:extLst>
          </p:cNvPr>
          <p:cNvSpPr txBox="1"/>
          <p:nvPr userDrawn="1"/>
        </p:nvSpPr>
        <p:spPr>
          <a:xfrm>
            <a:off x="4741460" y="137573"/>
            <a:ext cx="7321598" cy="572845"/>
          </a:xfrm>
          <a:prstGeom prst="rect">
            <a:avLst/>
          </a:prstGeom>
          <a:noFill/>
        </p:spPr>
        <p:txBody>
          <a:bodyPr wrap="square" rtlCol="0">
            <a:spAutoFit/>
          </a:bodyPr>
          <a:lstStyle/>
          <a:p>
            <a:endParaRPr lang="en-AU" sz="3200" b="1" dirty="0">
              <a:solidFill>
                <a:srgbClr val="FF0000"/>
              </a:solidFill>
            </a:endParaRPr>
          </a:p>
        </p:txBody>
      </p:sp>
      <p:sp>
        <p:nvSpPr>
          <p:cNvPr id="10" name="Content Placeholder 3">
            <a:extLst>
              <a:ext uri="{FF2B5EF4-FFF2-40B4-BE49-F238E27FC236}">
                <a16:creationId xmlns:a16="http://schemas.microsoft.com/office/drawing/2014/main" id="{854162CC-E469-4F8A-830B-96CE1417709C}"/>
              </a:ext>
            </a:extLst>
          </p:cNvPr>
          <p:cNvSpPr>
            <a:spLocks noGrp="1"/>
          </p:cNvSpPr>
          <p:nvPr>
            <p:ph sz="half" idx="1"/>
          </p:nvPr>
        </p:nvSpPr>
        <p:spPr>
          <a:xfrm>
            <a:off x="397868" y="928360"/>
            <a:ext cx="11541089" cy="5452024"/>
          </a:xfrm>
        </p:spPr>
        <p:txBody>
          <a:bodyPr/>
          <a:lstStyle>
            <a:lvl1pPr>
              <a:spcBef>
                <a:spcPts val="0"/>
              </a:spcBef>
              <a:spcAft>
                <a:spcPts val="600"/>
              </a:spcAft>
              <a:defRPr/>
            </a:lvl1pPr>
          </a:lstStyle>
          <a:p>
            <a:pPr>
              <a:lnSpc>
                <a:spcPct val="120000"/>
              </a:lnSpc>
              <a:spcBef>
                <a:spcPts val="600"/>
              </a:spcBef>
            </a:pPr>
            <a:endParaRPr lang="en-AU" dirty="0"/>
          </a:p>
        </p:txBody>
      </p:sp>
      <p:sp>
        <p:nvSpPr>
          <p:cNvPr id="11" name="TextBox 10">
            <a:extLst>
              <a:ext uri="{FF2B5EF4-FFF2-40B4-BE49-F238E27FC236}">
                <a16:creationId xmlns:a16="http://schemas.microsoft.com/office/drawing/2014/main" id="{9FDECFF2-AFE5-45AF-99AC-D81106D1DD57}"/>
              </a:ext>
            </a:extLst>
          </p:cNvPr>
          <p:cNvSpPr txBox="1"/>
          <p:nvPr userDrawn="1"/>
        </p:nvSpPr>
        <p:spPr>
          <a:xfrm>
            <a:off x="4741460" y="135300"/>
            <a:ext cx="7286136" cy="584775"/>
          </a:xfrm>
          <a:prstGeom prst="rect">
            <a:avLst/>
          </a:prstGeom>
          <a:noFill/>
        </p:spPr>
        <p:txBody>
          <a:bodyPr wrap="square" rtlCol="0">
            <a:spAutoFit/>
          </a:bodyPr>
          <a:lstStyle/>
          <a:p>
            <a:endParaRPr lang="en-AU" sz="3200" b="1" dirty="0">
              <a:solidFill>
                <a:srgbClr val="FF0000"/>
              </a:solidFill>
            </a:endParaRPr>
          </a:p>
        </p:txBody>
      </p:sp>
    </p:spTree>
    <p:extLst>
      <p:ext uri="{BB962C8B-B14F-4D97-AF65-F5344CB8AC3E}">
        <p14:creationId xmlns:p14="http://schemas.microsoft.com/office/powerpoint/2010/main" val="188677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uided Practic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noFill/>
          <a:ln w="190500" cap="flat" cmpd="sng">
            <a:gradFill>
              <a:gsLst>
                <a:gs pos="100000">
                  <a:srgbClr val="01244E"/>
                </a:gs>
                <a:gs pos="0">
                  <a:srgbClr val="94B5E0"/>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8014" y="5747656"/>
            <a:ext cx="975044" cy="975044"/>
          </a:xfrm>
          <a:prstGeom prst="rect">
            <a:avLst/>
          </a:prstGeom>
        </p:spPr>
      </p:pic>
      <p:sp>
        <p:nvSpPr>
          <p:cNvPr id="12" name="Pentagon 11"/>
          <p:cNvSpPr/>
          <p:nvPr userDrawn="1"/>
        </p:nvSpPr>
        <p:spPr>
          <a:xfrm>
            <a:off x="88638" y="86887"/>
            <a:ext cx="3453052" cy="545841"/>
          </a:xfrm>
          <a:prstGeom prst="homePlate">
            <a:avLst/>
          </a:prstGeom>
          <a:solidFill>
            <a:srgbClr val="0124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3200" dirty="0">
                <a:latin typeface="Arial" panose="020B0604020202020204" pitchFamily="34" charset="0"/>
                <a:cs typeface="Arial" panose="020B0604020202020204" pitchFamily="34" charset="0"/>
              </a:rPr>
              <a:t>Guided Practice</a:t>
            </a:r>
          </a:p>
        </p:txBody>
      </p:sp>
      <p:sp>
        <p:nvSpPr>
          <p:cNvPr id="6" name="TextBox 5">
            <a:extLst>
              <a:ext uri="{FF2B5EF4-FFF2-40B4-BE49-F238E27FC236}">
                <a16:creationId xmlns:a16="http://schemas.microsoft.com/office/drawing/2014/main" id="{FE070B36-567B-4A3C-8F27-D52EB4AD5F01}"/>
              </a:ext>
            </a:extLst>
          </p:cNvPr>
          <p:cNvSpPr txBox="1"/>
          <p:nvPr userDrawn="1"/>
        </p:nvSpPr>
        <p:spPr>
          <a:xfrm>
            <a:off x="3726611" y="230038"/>
            <a:ext cx="8212347" cy="584775"/>
          </a:xfrm>
          <a:prstGeom prst="rect">
            <a:avLst/>
          </a:prstGeom>
          <a:noFill/>
        </p:spPr>
        <p:txBody>
          <a:bodyPr wrap="square" rtlCol="0">
            <a:spAutoFit/>
          </a:bodyPr>
          <a:lstStyle/>
          <a:p>
            <a:endParaRPr lang="en-AU" sz="3200" b="1" dirty="0">
              <a:solidFill>
                <a:srgbClr val="FF0000"/>
              </a:solidFill>
              <a:latin typeface="+mj-lt"/>
            </a:endParaRPr>
          </a:p>
        </p:txBody>
      </p:sp>
      <p:sp>
        <p:nvSpPr>
          <p:cNvPr id="13" name="TextBox 12">
            <a:extLst>
              <a:ext uri="{FF2B5EF4-FFF2-40B4-BE49-F238E27FC236}">
                <a16:creationId xmlns:a16="http://schemas.microsoft.com/office/drawing/2014/main" id="{835B8B57-C352-4C6E-AF4E-CEF9CF359E97}"/>
              </a:ext>
            </a:extLst>
          </p:cNvPr>
          <p:cNvSpPr txBox="1"/>
          <p:nvPr userDrawn="1"/>
        </p:nvSpPr>
        <p:spPr>
          <a:xfrm>
            <a:off x="4741460" y="137573"/>
            <a:ext cx="7321598" cy="572845"/>
          </a:xfrm>
          <a:prstGeom prst="rect">
            <a:avLst/>
          </a:prstGeom>
          <a:noFill/>
        </p:spPr>
        <p:txBody>
          <a:bodyPr wrap="square" rtlCol="0">
            <a:spAutoFit/>
          </a:bodyPr>
          <a:lstStyle/>
          <a:p>
            <a:endParaRPr lang="en-AU" sz="3200" b="1" dirty="0">
              <a:solidFill>
                <a:srgbClr val="FF0000"/>
              </a:solidFill>
            </a:endParaRPr>
          </a:p>
        </p:txBody>
      </p:sp>
      <p:sp>
        <p:nvSpPr>
          <p:cNvPr id="8" name="Content Placeholder 3">
            <a:extLst>
              <a:ext uri="{FF2B5EF4-FFF2-40B4-BE49-F238E27FC236}">
                <a16:creationId xmlns:a16="http://schemas.microsoft.com/office/drawing/2014/main" id="{74335268-4963-45E9-94B1-3A9310B1C3F9}"/>
              </a:ext>
            </a:extLst>
          </p:cNvPr>
          <p:cNvSpPr>
            <a:spLocks noGrp="1"/>
          </p:cNvSpPr>
          <p:nvPr>
            <p:ph sz="half" idx="1"/>
          </p:nvPr>
        </p:nvSpPr>
        <p:spPr>
          <a:xfrm>
            <a:off x="397868" y="928360"/>
            <a:ext cx="11541089" cy="5452024"/>
          </a:xfrm>
        </p:spPr>
        <p:txBody>
          <a:bodyPr/>
          <a:lstStyle>
            <a:lvl1pPr>
              <a:spcBef>
                <a:spcPts val="0"/>
              </a:spcBef>
              <a:spcAft>
                <a:spcPts val="600"/>
              </a:spcAft>
              <a:defRPr/>
            </a:lvl1pPr>
          </a:lstStyle>
          <a:p>
            <a:pPr>
              <a:lnSpc>
                <a:spcPct val="120000"/>
              </a:lnSpc>
              <a:spcBef>
                <a:spcPts val="600"/>
              </a:spcBef>
            </a:pPr>
            <a:endParaRPr lang="en-AU" dirty="0"/>
          </a:p>
        </p:txBody>
      </p:sp>
      <p:sp>
        <p:nvSpPr>
          <p:cNvPr id="14" name="TextBox 13">
            <a:extLst>
              <a:ext uri="{FF2B5EF4-FFF2-40B4-BE49-F238E27FC236}">
                <a16:creationId xmlns:a16="http://schemas.microsoft.com/office/drawing/2014/main" id="{41BEF98C-6276-4EBE-9A44-02AE2A9A6B9F}"/>
              </a:ext>
            </a:extLst>
          </p:cNvPr>
          <p:cNvSpPr txBox="1"/>
          <p:nvPr userDrawn="1"/>
        </p:nvSpPr>
        <p:spPr>
          <a:xfrm>
            <a:off x="4741460" y="135300"/>
            <a:ext cx="7286136" cy="584775"/>
          </a:xfrm>
          <a:prstGeom prst="rect">
            <a:avLst/>
          </a:prstGeom>
          <a:noFill/>
        </p:spPr>
        <p:txBody>
          <a:bodyPr wrap="square" rtlCol="0">
            <a:spAutoFit/>
          </a:bodyPr>
          <a:lstStyle/>
          <a:p>
            <a:endParaRPr lang="en-AU" sz="3200" b="1" dirty="0">
              <a:solidFill>
                <a:srgbClr val="FF0000"/>
              </a:solidFill>
            </a:endParaRPr>
          </a:p>
        </p:txBody>
      </p:sp>
    </p:spTree>
    <p:extLst>
      <p:ext uri="{BB962C8B-B14F-4D97-AF65-F5344CB8AC3E}">
        <p14:creationId xmlns:p14="http://schemas.microsoft.com/office/powerpoint/2010/main" val="304371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A264570-5939-43EF-9B7B-854F84FD3A97}" type="datetimeFigureOut">
              <a:rPr lang="en-AU" smtClean="0"/>
              <a:pPr/>
              <a:t>22/02/2023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A0D8769-0E83-4683-82FB-4EA77C663467}" type="slidenum">
              <a:rPr lang="en-AU" smtClean="0"/>
              <a:pPr/>
              <a:t>‹#›</a:t>
            </a:fld>
            <a:endParaRPr lang="en-AU"/>
          </a:p>
        </p:txBody>
      </p:sp>
    </p:spTree>
    <p:extLst>
      <p:ext uri="{BB962C8B-B14F-4D97-AF65-F5344CB8AC3E}">
        <p14:creationId xmlns:p14="http://schemas.microsoft.com/office/powerpoint/2010/main" val="65978458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63" r:id="rId6"/>
    <p:sldLayoutId id="2147483662" r:id="rId7"/>
    <p:sldLayoutId id="2147483655" r:id="rId8"/>
    <p:sldLayoutId id="2147483656" r:id="rId9"/>
    <p:sldLayoutId id="2147483657" r:id="rId10"/>
    <p:sldLayoutId id="2147483658" r:id="rId11"/>
    <p:sldLayoutId id="2147483659" r:id="rId12"/>
    <p:sldLayoutId id="2147483664" r:id="rId13"/>
    <p:sldLayoutId id="2147483660" r:id="rId14"/>
    <p:sldLayoutId id="2147483665" r:id="rId15"/>
    <p:sldLayoutId id="2147483672" r:id="rId1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https://youtu.be/cinl2PwTlBA%202: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ALYY6S0c3mY"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hyperlink" Target="https://australianpolitics.com/executive/ministerial-resignations-and-dismissals-since-190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mh.com.au/culture/musicals/what-s-the-song-and-dance-about-the-dismissal-20221212-p5c5l9.html" TargetMode="External"/><Relationship Id="rId2" Type="http://schemas.openxmlformats.org/officeDocument/2006/relationships/hyperlink" Target="https://youtu.be/SXq056TJhU4%204:3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897DD33ezj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abc.net.au/btn/classroom/government-ministers/14024502?jwsource=c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C07B7B-CFC6-419E-B0E1-B5B8D11A7F87}"/>
              </a:ext>
            </a:extLst>
          </p:cNvPr>
          <p:cNvPicPr>
            <a:picLocks noChangeAspect="1"/>
          </p:cNvPicPr>
          <p:nvPr/>
        </p:nvPicPr>
        <p:blipFill rotWithShape="1">
          <a:blip r:embed="rId2">
            <a:alphaModFix amt="34000"/>
          </a:blip>
          <a:srcRect l="1277" t="3036" r="1652" b="2981"/>
          <a:stretch/>
        </p:blipFill>
        <p:spPr>
          <a:xfrm>
            <a:off x="1187500" y="126108"/>
            <a:ext cx="9816999" cy="6605783"/>
          </a:xfrm>
          <a:prstGeom prst="rect">
            <a:avLst/>
          </a:prstGeom>
        </p:spPr>
      </p:pic>
      <p:sp>
        <p:nvSpPr>
          <p:cNvPr id="2" name="Content Placeholder 1">
            <a:extLst>
              <a:ext uri="{FF2B5EF4-FFF2-40B4-BE49-F238E27FC236}">
                <a16:creationId xmlns:a16="http://schemas.microsoft.com/office/drawing/2014/main" id="{247A5C9E-DA58-B04E-869C-144DE78F3EF5}"/>
              </a:ext>
            </a:extLst>
          </p:cNvPr>
          <p:cNvSpPr>
            <a:spLocks noGrp="1"/>
          </p:cNvSpPr>
          <p:nvPr>
            <p:ph sz="half" idx="1"/>
          </p:nvPr>
        </p:nvSpPr>
        <p:spPr>
          <a:xfrm>
            <a:off x="1677562" y="2348179"/>
            <a:ext cx="8836873" cy="4295528"/>
          </a:xfrm>
          <a:solidFill>
            <a:schemeClr val="bg1">
              <a:alpha val="59000"/>
            </a:schemeClr>
          </a:solidFill>
        </p:spPr>
        <p:txBody>
          <a:bodyPr>
            <a:normAutofit/>
          </a:bodyPr>
          <a:lstStyle/>
          <a:p>
            <a:pPr algn="ctr">
              <a:lnSpc>
                <a:spcPct val="120000"/>
              </a:lnSpc>
              <a:spcBef>
                <a:spcPts val="0"/>
              </a:spcBef>
              <a:spcAft>
                <a:spcPts val="600"/>
              </a:spcAft>
            </a:pPr>
            <a:r>
              <a:rPr lang="en-US" sz="3600" b="1" dirty="0"/>
              <a:t>Humanities and Social Sciences</a:t>
            </a:r>
          </a:p>
          <a:p>
            <a:pPr algn="ctr">
              <a:lnSpc>
                <a:spcPct val="120000"/>
              </a:lnSpc>
              <a:spcBef>
                <a:spcPts val="0"/>
              </a:spcBef>
              <a:spcAft>
                <a:spcPts val="600"/>
              </a:spcAft>
            </a:pPr>
            <a:r>
              <a:rPr lang="en-US" sz="3600" dirty="0">
                <a:effectLst>
                  <a:outerShdw blurRad="38100" dist="38100" dir="2700000" algn="tl">
                    <a:schemeClr val="bg1">
                      <a:alpha val="43000"/>
                    </a:schemeClr>
                  </a:outerShdw>
                </a:effectLst>
              </a:rPr>
              <a:t>Year 11 ATAR </a:t>
            </a:r>
          </a:p>
          <a:p>
            <a:pPr algn="ctr">
              <a:lnSpc>
                <a:spcPct val="120000"/>
              </a:lnSpc>
              <a:spcBef>
                <a:spcPts val="0"/>
              </a:spcBef>
              <a:spcAft>
                <a:spcPts val="600"/>
              </a:spcAft>
            </a:pPr>
            <a:endParaRPr lang="en-US" sz="3600" b="1" dirty="0"/>
          </a:p>
          <a:p>
            <a:pPr algn="ctr">
              <a:lnSpc>
                <a:spcPct val="120000"/>
              </a:lnSpc>
              <a:spcBef>
                <a:spcPts val="0"/>
              </a:spcBef>
              <a:spcAft>
                <a:spcPts val="600"/>
              </a:spcAft>
            </a:pPr>
            <a:r>
              <a:rPr lang="en-US" sz="3600" dirty="0">
                <a:effectLst>
                  <a:outerShdw blurRad="38100" dist="38100" dir="2700000" algn="tl">
                    <a:schemeClr val="bg1">
                      <a:alpha val="43000"/>
                    </a:schemeClr>
                  </a:outerShdw>
                </a:effectLst>
              </a:rPr>
              <a:t>10. Australia’s System of Government: </a:t>
            </a:r>
          </a:p>
          <a:p>
            <a:pPr algn="ctr">
              <a:lnSpc>
                <a:spcPct val="120000"/>
              </a:lnSpc>
              <a:spcBef>
                <a:spcPts val="0"/>
              </a:spcBef>
              <a:spcAft>
                <a:spcPts val="600"/>
              </a:spcAft>
            </a:pPr>
            <a:r>
              <a:rPr lang="en-US" sz="3600" dirty="0">
                <a:effectLst>
                  <a:outerShdw blurRad="38100" dist="38100" dir="2700000" algn="tl">
                    <a:schemeClr val="bg1">
                      <a:alpha val="43000"/>
                    </a:schemeClr>
                  </a:outerShdw>
                </a:effectLst>
              </a:rPr>
              <a:t>Responsible Parliamentary Government </a:t>
            </a:r>
          </a:p>
        </p:txBody>
      </p:sp>
    </p:spTree>
    <p:extLst>
      <p:ext uri="{BB962C8B-B14F-4D97-AF65-F5344CB8AC3E}">
        <p14:creationId xmlns:p14="http://schemas.microsoft.com/office/powerpoint/2010/main" val="195450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D729D-715C-47B9-B0FE-25FB5AF9FF26}"/>
              </a:ext>
            </a:extLst>
          </p:cNvPr>
          <p:cNvSpPr>
            <a:spLocks noGrp="1"/>
          </p:cNvSpPr>
          <p:nvPr>
            <p:ph sz="half" idx="1"/>
          </p:nvPr>
        </p:nvSpPr>
        <p:spPr>
          <a:xfrm>
            <a:off x="199137" y="812801"/>
            <a:ext cx="9743150" cy="5834742"/>
          </a:xfrm>
        </p:spPr>
        <p:txBody>
          <a:bodyPr>
            <a:noAutofit/>
          </a:bodyPr>
          <a:lstStyle/>
          <a:p>
            <a:pPr>
              <a:lnSpc>
                <a:spcPct val="140000"/>
              </a:lnSpc>
            </a:pPr>
            <a:r>
              <a:rPr lang="en-AU" sz="2100" b="1" dirty="0">
                <a:solidFill>
                  <a:srgbClr val="FF0000"/>
                </a:solidFill>
              </a:rPr>
              <a:t>Responsible Government: </a:t>
            </a:r>
            <a:r>
              <a:rPr lang="en-AU" sz="2100" dirty="0"/>
              <a:t>The convention governing the formation of government in the Westminster system in which the executive is drawn from and responsible to the parliament. </a:t>
            </a:r>
          </a:p>
          <a:p>
            <a:pPr>
              <a:lnSpc>
                <a:spcPct val="140000"/>
              </a:lnSpc>
            </a:pPr>
            <a:r>
              <a:rPr lang="en-AU" sz="2100" b="1" dirty="0">
                <a:solidFill>
                  <a:srgbClr val="FF0000"/>
                </a:solidFill>
              </a:rPr>
              <a:t>Westminster System: </a:t>
            </a:r>
            <a:r>
              <a:rPr lang="en-AU" sz="2100" dirty="0"/>
              <a:t>A system of government based on the British Westminster system. The executive is drawn from within the legislature and holds it responsible between elections. This is referred to as ‘responsible parliamentary government’. Distinguished by the fusion of the legislative and executive powers, and the relatively weak separation between these two branches of government. </a:t>
            </a:r>
          </a:p>
          <a:p>
            <a:pPr>
              <a:lnSpc>
                <a:spcPct val="140000"/>
              </a:lnSpc>
            </a:pPr>
            <a:r>
              <a:rPr lang="en-AU" sz="2100" b="1" dirty="0">
                <a:solidFill>
                  <a:srgbClr val="FF0000"/>
                </a:solidFill>
              </a:rPr>
              <a:t>Westminster Conventions: </a:t>
            </a:r>
            <a:r>
              <a:rPr lang="en-AU" sz="2100" dirty="0"/>
              <a:t>Unwritten constitutional rules that govern the practice of government in systems derived from the British Westminster system.</a:t>
            </a:r>
          </a:p>
        </p:txBody>
      </p:sp>
      <p:sp>
        <p:nvSpPr>
          <p:cNvPr id="6" name="TextBox 5">
            <a:extLst>
              <a:ext uri="{FF2B5EF4-FFF2-40B4-BE49-F238E27FC236}">
                <a16:creationId xmlns:a16="http://schemas.microsoft.com/office/drawing/2014/main" id="{7EBFD671-6B35-43EC-8FD6-A6076E55DDE8}"/>
              </a:ext>
            </a:extLst>
          </p:cNvPr>
          <p:cNvSpPr txBox="1"/>
          <p:nvPr/>
        </p:nvSpPr>
        <p:spPr>
          <a:xfrm>
            <a:off x="4704623" y="132623"/>
            <a:ext cx="7487377" cy="538609"/>
          </a:xfrm>
          <a:prstGeom prst="rect">
            <a:avLst/>
          </a:prstGeom>
          <a:noFill/>
        </p:spPr>
        <p:txBody>
          <a:bodyPr wrap="square" rtlCol="0">
            <a:spAutoFit/>
          </a:bodyPr>
          <a:lstStyle/>
          <a:p>
            <a:r>
              <a:rPr lang="en-AU" sz="2900" b="1" dirty="0">
                <a:solidFill>
                  <a:srgbClr val="FF0000"/>
                </a:solidFill>
              </a:rPr>
              <a:t>Responsible Government</a:t>
            </a:r>
          </a:p>
        </p:txBody>
      </p:sp>
      <p:pic>
        <p:nvPicPr>
          <p:cNvPr id="2" name="Picture 1">
            <a:extLst>
              <a:ext uri="{FF2B5EF4-FFF2-40B4-BE49-F238E27FC236}">
                <a16:creationId xmlns:a16="http://schemas.microsoft.com/office/drawing/2014/main" id="{990ABC7D-4F98-4A64-AA00-05C55D8BC8BB}"/>
              </a:ext>
            </a:extLst>
          </p:cNvPr>
          <p:cNvPicPr>
            <a:picLocks noChangeAspect="1"/>
          </p:cNvPicPr>
          <p:nvPr/>
        </p:nvPicPr>
        <p:blipFill>
          <a:blip r:embed="rId2"/>
          <a:stretch>
            <a:fillRect/>
          </a:stretch>
        </p:blipFill>
        <p:spPr>
          <a:xfrm>
            <a:off x="9318171" y="3961364"/>
            <a:ext cx="2603250" cy="1469114"/>
          </a:xfrm>
          <a:prstGeom prst="rect">
            <a:avLst/>
          </a:prstGeom>
        </p:spPr>
      </p:pic>
      <p:graphicFrame>
        <p:nvGraphicFramePr>
          <p:cNvPr id="7" name="Google Shape;219;p41">
            <a:extLst>
              <a:ext uri="{FF2B5EF4-FFF2-40B4-BE49-F238E27FC236}">
                <a16:creationId xmlns:a16="http://schemas.microsoft.com/office/drawing/2014/main" id="{08EAC12C-73ED-499B-9B83-5A7612E2BC54}"/>
              </a:ext>
            </a:extLst>
          </p:cNvPr>
          <p:cNvGraphicFramePr/>
          <p:nvPr/>
        </p:nvGraphicFramePr>
        <p:xfrm>
          <a:off x="9884229" y="671232"/>
          <a:ext cx="2108634" cy="2073068"/>
        </p:xfrm>
        <a:graphic>
          <a:graphicData uri="http://schemas.openxmlformats.org/drawingml/2006/table">
            <a:tbl>
              <a:tblPr>
                <a:noFill/>
              </a:tblPr>
              <a:tblGrid>
                <a:gridCol w="2108634">
                  <a:extLst>
                    <a:ext uri="{9D8B030D-6E8A-4147-A177-3AD203B41FA5}">
                      <a16:colId xmlns:a16="http://schemas.microsoft.com/office/drawing/2014/main" val="20000"/>
                    </a:ext>
                  </a:extLst>
                </a:gridCol>
              </a:tblGrid>
              <a:tr h="282453">
                <a:tc>
                  <a:txBody>
                    <a:bodyPr/>
                    <a:lstStyle/>
                    <a:p>
                      <a:pPr marL="0" lvl="0" indent="0" algn="l" rtl="0">
                        <a:spcBef>
                          <a:spcPts val="0"/>
                        </a:spcBef>
                        <a:spcAft>
                          <a:spcPts val="0"/>
                        </a:spcAft>
                        <a:buNone/>
                      </a:pPr>
                      <a:r>
                        <a:rPr lang="en-GB" sz="1600" b="1" dirty="0">
                          <a:solidFill>
                            <a:srgbClr val="FFFFFF"/>
                          </a:solidFill>
                          <a:latin typeface="+mj-lt"/>
                          <a:ea typeface="Century Gothic"/>
                          <a:cs typeface="Century Gothic"/>
                          <a:sym typeface="Century Gothic"/>
                        </a:rPr>
                        <a:t>CHECK FOR UNDERSTANDING</a:t>
                      </a:r>
                      <a:endParaRPr sz="1600" b="1" dirty="0">
                        <a:solidFill>
                          <a:srgbClr val="FFFFFF"/>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432981">
                <a:tc>
                  <a:txBody>
                    <a:bodyPr/>
                    <a:lstStyle/>
                    <a:p>
                      <a:pPr marL="0" lvl="0" indent="0" algn="l" rtl="0">
                        <a:lnSpc>
                          <a:spcPct val="115000"/>
                        </a:lnSpc>
                        <a:spcBef>
                          <a:spcPts val="0"/>
                        </a:spcBef>
                        <a:spcAft>
                          <a:spcPts val="0"/>
                        </a:spcAft>
                        <a:buNone/>
                      </a:pPr>
                      <a:r>
                        <a:rPr lang="en-GB" sz="1600" dirty="0">
                          <a:solidFill>
                            <a:schemeClr val="dk1"/>
                          </a:solidFill>
                          <a:latin typeface="+mj-lt"/>
                          <a:ea typeface="Century Gothic"/>
                          <a:cs typeface="Century Gothic"/>
                          <a:sym typeface="Century Gothic"/>
                        </a:rPr>
                        <a:t>Which MPs are members of the executive and what are they called?</a:t>
                      </a:r>
                      <a:endParaRPr sz="1600" dirty="0">
                        <a:solidFill>
                          <a:schemeClr val="dk1"/>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7248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D729D-715C-47B9-B0FE-25FB5AF9FF26}"/>
              </a:ext>
            </a:extLst>
          </p:cNvPr>
          <p:cNvSpPr>
            <a:spLocks noGrp="1"/>
          </p:cNvSpPr>
          <p:nvPr>
            <p:ph sz="half" idx="1"/>
          </p:nvPr>
        </p:nvSpPr>
        <p:spPr>
          <a:xfrm>
            <a:off x="199136" y="812801"/>
            <a:ext cx="11854977" cy="5834742"/>
          </a:xfrm>
        </p:spPr>
        <p:txBody>
          <a:bodyPr>
            <a:noAutofit/>
          </a:bodyPr>
          <a:lstStyle/>
          <a:p>
            <a:pPr>
              <a:lnSpc>
                <a:spcPct val="120000"/>
              </a:lnSpc>
            </a:pPr>
            <a:r>
              <a:rPr lang="en-AU" sz="2200" dirty="0"/>
              <a:t>According to the Westminster system, the term ‘responsible government’ refers to the executive government being directly drawn from the legislature and being held </a:t>
            </a:r>
            <a:r>
              <a:rPr lang="en-AU" sz="2200" b="1" dirty="0"/>
              <a:t>responsible</a:t>
            </a:r>
            <a:r>
              <a:rPr lang="en-AU" sz="2200" dirty="0"/>
              <a:t> to the </a:t>
            </a:r>
            <a:r>
              <a:rPr lang="en-AU" sz="2200" b="1" dirty="0"/>
              <a:t>parliament</a:t>
            </a:r>
            <a:r>
              <a:rPr lang="en-AU" sz="2200" dirty="0"/>
              <a:t>.</a:t>
            </a:r>
          </a:p>
          <a:p>
            <a:pPr>
              <a:lnSpc>
                <a:spcPct val="120000"/>
              </a:lnSpc>
            </a:pPr>
            <a:r>
              <a:rPr lang="en-AU" sz="2200" dirty="0"/>
              <a:t>In a responsible parliamentary system, parliamentarians also have a role of questioning and scrutinising the government each sitting day via Question Time and parliamentary committees.</a:t>
            </a:r>
          </a:p>
          <a:p>
            <a:pPr>
              <a:lnSpc>
                <a:spcPct val="120000"/>
              </a:lnSpc>
            </a:pPr>
            <a:endParaRPr lang="en-AU" sz="2200" dirty="0"/>
          </a:p>
          <a:p>
            <a:pPr>
              <a:lnSpc>
                <a:spcPct val="140000"/>
              </a:lnSpc>
            </a:pPr>
            <a:endParaRPr lang="en-AU" sz="2100" dirty="0"/>
          </a:p>
          <a:p>
            <a:pPr>
              <a:lnSpc>
                <a:spcPct val="140000"/>
              </a:lnSpc>
            </a:pPr>
            <a:endParaRPr lang="en-AU" sz="2100" dirty="0"/>
          </a:p>
          <a:p>
            <a:pPr>
              <a:lnSpc>
                <a:spcPct val="140000"/>
              </a:lnSpc>
            </a:pPr>
            <a:endParaRPr lang="en-AU" sz="2100" dirty="0"/>
          </a:p>
        </p:txBody>
      </p:sp>
      <p:sp>
        <p:nvSpPr>
          <p:cNvPr id="6" name="TextBox 5">
            <a:extLst>
              <a:ext uri="{FF2B5EF4-FFF2-40B4-BE49-F238E27FC236}">
                <a16:creationId xmlns:a16="http://schemas.microsoft.com/office/drawing/2014/main" id="{7EBFD671-6B35-43EC-8FD6-A6076E55DDE8}"/>
              </a:ext>
            </a:extLst>
          </p:cNvPr>
          <p:cNvSpPr txBox="1"/>
          <p:nvPr/>
        </p:nvSpPr>
        <p:spPr>
          <a:xfrm>
            <a:off x="4704623" y="132623"/>
            <a:ext cx="7487377" cy="538609"/>
          </a:xfrm>
          <a:prstGeom prst="rect">
            <a:avLst/>
          </a:prstGeom>
          <a:noFill/>
        </p:spPr>
        <p:txBody>
          <a:bodyPr wrap="square" rtlCol="0">
            <a:spAutoFit/>
          </a:bodyPr>
          <a:lstStyle/>
          <a:p>
            <a:r>
              <a:rPr lang="en-AU" sz="2900" b="1" dirty="0">
                <a:solidFill>
                  <a:srgbClr val="FF0000"/>
                </a:solidFill>
              </a:rPr>
              <a:t>Responsible Government</a:t>
            </a:r>
          </a:p>
        </p:txBody>
      </p:sp>
      <p:pic>
        <p:nvPicPr>
          <p:cNvPr id="8" name="Picture 2" descr="Leader of the opposition Peter Dutton during question time">
            <a:extLst>
              <a:ext uri="{FF2B5EF4-FFF2-40B4-BE49-F238E27FC236}">
                <a16:creationId xmlns:a16="http://schemas.microsoft.com/office/drawing/2014/main" id="{E46CF6D4-4721-4906-A6B0-132FD236E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639" y="3363535"/>
            <a:ext cx="3481364" cy="23209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6248D9F-ED42-45C0-A360-1B2EA0B8471F}"/>
              </a:ext>
            </a:extLst>
          </p:cNvPr>
          <p:cNvSpPr txBox="1"/>
          <p:nvPr/>
        </p:nvSpPr>
        <p:spPr>
          <a:xfrm>
            <a:off x="52546" y="5612481"/>
            <a:ext cx="4922316" cy="1077218"/>
          </a:xfrm>
          <a:prstGeom prst="rect">
            <a:avLst/>
          </a:prstGeom>
          <a:noFill/>
        </p:spPr>
        <p:txBody>
          <a:bodyPr wrap="square">
            <a:spAutoFit/>
          </a:bodyPr>
          <a:lstStyle/>
          <a:p>
            <a:pPr algn="ctr"/>
            <a:r>
              <a:rPr lang="en-AU" sz="1600" i="1" dirty="0"/>
              <a:t>Australian Climate Change Minister Chris Bowen speaks during House of Representatives Question Time at Parliament House in Canberra, Tuesday, August 2, 2022</a:t>
            </a:r>
          </a:p>
        </p:txBody>
      </p:sp>
      <p:sp>
        <p:nvSpPr>
          <p:cNvPr id="10" name="TextBox 9">
            <a:extLst>
              <a:ext uri="{FF2B5EF4-FFF2-40B4-BE49-F238E27FC236}">
                <a16:creationId xmlns:a16="http://schemas.microsoft.com/office/drawing/2014/main" id="{EDA1D16D-10C8-4D76-AF29-5D94EFD9AD31}"/>
              </a:ext>
            </a:extLst>
          </p:cNvPr>
          <p:cNvSpPr txBox="1"/>
          <p:nvPr/>
        </p:nvSpPr>
        <p:spPr>
          <a:xfrm>
            <a:off x="5058449" y="5684444"/>
            <a:ext cx="4268758" cy="1077218"/>
          </a:xfrm>
          <a:prstGeom prst="rect">
            <a:avLst/>
          </a:prstGeom>
          <a:noFill/>
        </p:spPr>
        <p:txBody>
          <a:bodyPr wrap="square">
            <a:spAutoFit/>
          </a:bodyPr>
          <a:lstStyle/>
          <a:p>
            <a:pPr algn="ctr"/>
            <a:r>
              <a:rPr lang="en-AU" sz="1600" i="1" dirty="0"/>
              <a:t>Opposition Leader Peter Dutton speaks during House of Representatives Question Time at Parliament House in Canberra, Wednesday 26 October 2022</a:t>
            </a:r>
          </a:p>
        </p:txBody>
      </p:sp>
      <p:pic>
        <p:nvPicPr>
          <p:cNvPr id="11" name="Picture 10">
            <a:extLst>
              <a:ext uri="{FF2B5EF4-FFF2-40B4-BE49-F238E27FC236}">
                <a16:creationId xmlns:a16="http://schemas.microsoft.com/office/drawing/2014/main" id="{403183D9-3B52-4E41-9732-3416C76A76F2}"/>
              </a:ext>
            </a:extLst>
          </p:cNvPr>
          <p:cNvPicPr>
            <a:picLocks noChangeAspect="1"/>
          </p:cNvPicPr>
          <p:nvPr/>
        </p:nvPicPr>
        <p:blipFill>
          <a:blip r:embed="rId3"/>
          <a:stretch>
            <a:fillRect/>
          </a:stretch>
        </p:blipFill>
        <p:spPr>
          <a:xfrm>
            <a:off x="513687" y="3398619"/>
            <a:ext cx="4000034" cy="2250329"/>
          </a:xfrm>
          <a:prstGeom prst="rect">
            <a:avLst/>
          </a:prstGeom>
        </p:spPr>
      </p:pic>
      <p:sp>
        <p:nvSpPr>
          <p:cNvPr id="13" name="TextBox 12">
            <a:extLst>
              <a:ext uri="{FF2B5EF4-FFF2-40B4-BE49-F238E27FC236}">
                <a16:creationId xmlns:a16="http://schemas.microsoft.com/office/drawing/2014/main" id="{EB4DDE89-2F35-4D8C-8747-D1EDD217509E}"/>
              </a:ext>
            </a:extLst>
          </p:cNvPr>
          <p:cNvSpPr txBox="1"/>
          <p:nvPr/>
        </p:nvSpPr>
        <p:spPr>
          <a:xfrm>
            <a:off x="9240192" y="3161489"/>
            <a:ext cx="2752671" cy="1599156"/>
          </a:xfrm>
          <a:prstGeom prst="rect">
            <a:avLst/>
          </a:prstGeom>
          <a:noFill/>
        </p:spPr>
        <p:txBody>
          <a:bodyPr wrap="square">
            <a:spAutoFit/>
          </a:bodyPr>
          <a:lstStyle/>
          <a:p>
            <a:pPr>
              <a:lnSpc>
                <a:spcPct val="140000"/>
              </a:lnSpc>
            </a:pPr>
            <a:r>
              <a:rPr lang="en-AU" sz="1800" dirty="0"/>
              <a:t>Responsible government in Canada: </a:t>
            </a:r>
            <a:r>
              <a:rPr lang="en-AU" sz="1800" dirty="0">
                <a:hlinkClick r:id="rId4"/>
              </a:rPr>
              <a:t>https://youtu.be/cinl2PwTlBA 2:40</a:t>
            </a:r>
            <a:r>
              <a:rPr lang="en-AU" sz="1800" dirty="0"/>
              <a:t> minutes</a:t>
            </a:r>
          </a:p>
        </p:txBody>
      </p:sp>
    </p:spTree>
    <p:extLst>
      <p:ext uri="{BB962C8B-B14F-4D97-AF65-F5344CB8AC3E}">
        <p14:creationId xmlns:p14="http://schemas.microsoft.com/office/powerpoint/2010/main" val="45531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8B83EB-3F38-46AE-BDA7-71A59DED4D44}"/>
              </a:ext>
            </a:extLst>
          </p:cNvPr>
          <p:cNvSpPr>
            <a:spLocks noGrp="1"/>
          </p:cNvSpPr>
          <p:nvPr>
            <p:ph sz="half" idx="1"/>
          </p:nvPr>
        </p:nvSpPr>
        <p:spPr>
          <a:xfrm>
            <a:off x="3585029" y="811035"/>
            <a:ext cx="8462109" cy="5878165"/>
          </a:xfrm>
        </p:spPr>
        <p:txBody>
          <a:bodyPr>
            <a:noAutofit/>
          </a:bodyPr>
          <a:lstStyle/>
          <a:p>
            <a:pPr>
              <a:lnSpc>
                <a:spcPct val="120000"/>
              </a:lnSpc>
            </a:pPr>
            <a:r>
              <a:rPr lang="en-AU" sz="2200" dirty="0"/>
              <a:t>When in the House of Representatives, the Prime Minister sits at the central table in front of the government and directly opposite the Leader of the Opposition</a:t>
            </a:r>
          </a:p>
          <a:p>
            <a:pPr>
              <a:lnSpc>
                <a:spcPct val="120000"/>
              </a:lnSpc>
            </a:pPr>
            <a:r>
              <a:rPr lang="en-AU" sz="2200" dirty="0"/>
              <a:t>As the head of the Australian Government, they take the lead in presenting major speeches to Parliament about government policy</a:t>
            </a:r>
          </a:p>
          <a:p>
            <a:pPr>
              <a:lnSpc>
                <a:spcPct val="120000"/>
              </a:lnSpc>
            </a:pPr>
            <a:r>
              <a:rPr lang="en-AU" sz="2200" dirty="0"/>
              <a:t>The Prime Minister and his ministers also answer many questions during </a:t>
            </a:r>
            <a:r>
              <a:rPr lang="en-AU" sz="2200" b="1" dirty="0">
                <a:solidFill>
                  <a:srgbClr val="FF0000"/>
                </a:solidFill>
              </a:rPr>
              <a:t>Question Time </a:t>
            </a:r>
            <a:r>
              <a:rPr lang="en-AU" sz="2200" dirty="0"/>
              <a:t>- a period of time every ‘sitting’ day where members from the opposition parties can ask the PM and the government ministers questions about the departments they are responsible for - their portfolios.</a:t>
            </a:r>
          </a:p>
        </p:txBody>
      </p:sp>
      <p:sp>
        <p:nvSpPr>
          <p:cNvPr id="3" name="Title 1">
            <a:extLst>
              <a:ext uri="{FF2B5EF4-FFF2-40B4-BE49-F238E27FC236}">
                <a16:creationId xmlns:a16="http://schemas.microsoft.com/office/drawing/2014/main" id="{490518F2-0284-443C-AC41-844A25756D58}"/>
              </a:ext>
            </a:extLst>
          </p:cNvPr>
          <p:cNvSpPr txBox="1">
            <a:spLocks/>
          </p:cNvSpPr>
          <p:nvPr/>
        </p:nvSpPr>
        <p:spPr>
          <a:xfrm>
            <a:off x="4733026" y="226856"/>
            <a:ext cx="7164675" cy="4662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b="1" dirty="0">
                <a:solidFill>
                  <a:srgbClr val="FF0000"/>
                </a:solidFill>
              </a:rPr>
              <a:t>Question Time</a:t>
            </a:r>
            <a:endParaRPr lang="en-US" sz="3200" b="1" dirty="0"/>
          </a:p>
        </p:txBody>
      </p:sp>
      <p:pic>
        <p:nvPicPr>
          <p:cNvPr id="4" name="Picture 3">
            <a:extLst>
              <a:ext uri="{FF2B5EF4-FFF2-40B4-BE49-F238E27FC236}">
                <a16:creationId xmlns:a16="http://schemas.microsoft.com/office/drawing/2014/main" id="{6B94D515-36AA-4EE3-B090-9EE45FE8CBFF}"/>
              </a:ext>
            </a:extLst>
          </p:cNvPr>
          <p:cNvPicPr>
            <a:picLocks noChangeAspect="1"/>
          </p:cNvPicPr>
          <p:nvPr/>
        </p:nvPicPr>
        <p:blipFill>
          <a:blip r:embed="rId2"/>
          <a:stretch>
            <a:fillRect/>
          </a:stretch>
        </p:blipFill>
        <p:spPr>
          <a:xfrm>
            <a:off x="171833" y="709437"/>
            <a:ext cx="3239026" cy="1821953"/>
          </a:xfrm>
          <a:prstGeom prst="rect">
            <a:avLst/>
          </a:prstGeom>
        </p:spPr>
      </p:pic>
      <p:pic>
        <p:nvPicPr>
          <p:cNvPr id="5" name="Picture 4">
            <a:extLst>
              <a:ext uri="{FF2B5EF4-FFF2-40B4-BE49-F238E27FC236}">
                <a16:creationId xmlns:a16="http://schemas.microsoft.com/office/drawing/2014/main" id="{D6761108-E4F9-466C-803E-F40B1E476E21}"/>
              </a:ext>
            </a:extLst>
          </p:cNvPr>
          <p:cNvPicPr>
            <a:picLocks noChangeAspect="1"/>
          </p:cNvPicPr>
          <p:nvPr/>
        </p:nvPicPr>
        <p:blipFill>
          <a:blip r:embed="rId3"/>
          <a:stretch>
            <a:fillRect/>
          </a:stretch>
        </p:blipFill>
        <p:spPr>
          <a:xfrm>
            <a:off x="179089" y="4512332"/>
            <a:ext cx="3231770" cy="2152669"/>
          </a:xfrm>
          <a:prstGeom prst="rect">
            <a:avLst/>
          </a:prstGeom>
        </p:spPr>
      </p:pic>
      <p:pic>
        <p:nvPicPr>
          <p:cNvPr id="9" name="Picture 8">
            <a:extLst>
              <a:ext uri="{FF2B5EF4-FFF2-40B4-BE49-F238E27FC236}">
                <a16:creationId xmlns:a16="http://schemas.microsoft.com/office/drawing/2014/main" id="{EADA68C3-FBD8-4EFA-ACCA-161BF24F54FB}"/>
              </a:ext>
            </a:extLst>
          </p:cNvPr>
          <p:cNvPicPr>
            <a:picLocks noChangeAspect="1"/>
          </p:cNvPicPr>
          <p:nvPr/>
        </p:nvPicPr>
        <p:blipFill>
          <a:blip r:embed="rId4"/>
          <a:stretch>
            <a:fillRect/>
          </a:stretch>
        </p:blipFill>
        <p:spPr>
          <a:xfrm>
            <a:off x="179090" y="2602435"/>
            <a:ext cx="3235709" cy="1821953"/>
          </a:xfrm>
          <a:prstGeom prst="rect">
            <a:avLst/>
          </a:prstGeom>
        </p:spPr>
      </p:pic>
      <p:graphicFrame>
        <p:nvGraphicFramePr>
          <p:cNvPr id="10" name="Google Shape;219;p41">
            <a:extLst>
              <a:ext uri="{FF2B5EF4-FFF2-40B4-BE49-F238E27FC236}">
                <a16:creationId xmlns:a16="http://schemas.microsoft.com/office/drawing/2014/main" id="{B8A94E25-F19A-473B-BD62-90A211F32599}"/>
              </a:ext>
            </a:extLst>
          </p:cNvPr>
          <p:cNvGraphicFramePr/>
          <p:nvPr>
            <p:extLst>
              <p:ext uri="{D42A27DB-BD31-4B8C-83A1-F6EECF244321}">
                <p14:modId xmlns:p14="http://schemas.microsoft.com/office/powerpoint/2010/main" val="3008339754"/>
              </p:ext>
            </p:extLst>
          </p:nvPr>
        </p:nvGraphicFramePr>
        <p:xfrm>
          <a:off x="3952065" y="5538753"/>
          <a:ext cx="4342849" cy="987980"/>
        </p:xfrm>
        <a:graphic>
          <a:graphicData uri="http://schemas.openxmlformats.org/drawingml/2006/table">
            <a:tbl>
              <a:tblPr>
                <a:noFill/>
              </a:tblPr>
              <a:tblGrid>
                <a:gridCol w="4342849">
                  <a:extLst>
                    <a:ext uri="{9D8B030D-6E8A-4147-A177-3AD203B41FA5}">
                      <a16:colId xmlns:a16="http://schemas.microsoft.com/office/drawing/2014/main" val="20000"/>
                    </a:ext>
                  </a:extLst>
                </a:gridCol>
              </a:tblGrid>
              <a:tr h="282453">
                <a:tc>
                  <a:txBody>
                    <a:bodyPr/>
                    <a:lstStyle/>
                    <a:p>
                      <a:pPr marL="0" lvl="0" indent="0" algn="l" rtl="0">
                        <a:spcBef>
                          <a:spcPts val="0"/>
                        </a:spcBef>
                        <a:spcAft>
                          <a:spcPts val="0"/>
                        </a:spcAft>
                        <a:buNone/>
                      </a:pPr>
                      <a:r>
                        <a:rPr lang="en-GB" sz="1600" b="1" dirty="0">
                          <a:solidFill>
                            <a:srgbClr val="FFFFFF"/>
                          </a:solidFill>
                          <a:latin typeface="+mj-lt"/>
                          <a:ea typeface="Century Gothic"/>
                          <a:cs typeface="Century Gothic"/>
                          <a:sym typeface="Century Gothic"/>
                        </a:rPr>
                        <a:t>CHECK FOR UNDERSTANDING</a:t>
                      </a:r>
                      <a:endParaRPr sz="1600" b="1" dirty="0">
                        <a:solidFill>
                          <a:srgbClr val="FFFFFF"/>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432981">
                <a:tc>
                  <a:txBody>
                    <a:bodyPr/>
                    <a:lstStyle/>
                    <a:p>
                      <a:pPr marL="0" lvl="0" indent="0" algn="l" rtl="0">
                        <a:lnSpc>
                          <a:spcPct val="115000"/>
                        </a:lnSpc>
                        <a:spcBef>
                          <a:spcPts val="0"/>
                        </a:spcBef>
                        <a:spcAft>
                          <a:spcPts val="0"/>
                        </a:spcAft>
                        <a:buNone/>
                      </a:pPr>
                      <a:r>
                        <a:rPr lang="en-GB" sz="1600" dirty="0">
                          <a:solidFill>
                            <a:schemeClr val="dk1"/>
                          </a:solidFill>
                          <a:latin typeface="+mj-lt"/>
                          <a:ea typeface="Century Gothic"/>
                          <a:cs typeface="Century Gothic"/>
                          <a:sym typeface="Century Gothic"/>
                        </a:rPr>
                        <a:t>What is the purpose of Question Time?</a:t>
                      </a:r>
                      <a:endParaRPr sz="1600" dirty="0">
                        <a:solidFill>
                          <a:schemeClr val="dk1"/>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0291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D729D-715C-47B9-B0FE-25FB5AF9FF26}"/>
              </a:ext>
            </a:extLst>
          </p:cNvPr>
          <p:cNvSpPr>
            <a:spLocks noGrp="1"/>
          </p:cNvSpPr>
          <p:nvPr>
            <p:ph sz="half" idx="1"/>
          </p:nvPr>
        </p:nvSpPr>
        <p:spPr/>
        <p:txBody>
          <a:bodyPr>
            <a:normAutofit/>
          </a:bodyPr>
          <a:lstStyle/>
          <a:p>
            <a:pPr>
              <a:lnSpc>
                <a:spcPct val="120000"/>
              </a:lnSpc>
            </a:pPr>
            <a:r>
              <a:rPr lang="en-AU" dirty="0"/>
              <a:t>The operation of a responsible parliamentary government operates almost entirely according to unwritten conventions (rules). </a:t>
            </a:r>
          </a:p>
          <a:p>
            <a:pPr>
              <a:lnSpc>
                <a:spcPct val="120000"/>
              </a:lnSpc>
            </a:pPr>
            <a:endParaRPr lang="en-AU" dirty="0"/>
          </a:p>
          <a:p>
            <a:pPr>
              <a:lnSpc>
                <a:spcPct val="120000"/>
              </a:lnSpc>
            </a:pPr>
            <a:r>
              <a:rPr lang="en-AU" dirty="0"/>
              <a:t>Chapter 2 of the Commonwealth Constitution, which establishes the executive, says nothing about how executive power works in reality.</a:t>
            </a:r>
          </a:p>
          <a:p>
            <a:pPr>
              <a:lnSpc>
                <a:spcPct val="120000"/>
              </a:lnSpc>
            </a:pPr>
            <a:endParaRPr lang="en-AU" dirty="0"/>
          </a:p>
          <a:p>
            <a:pPr>
              <a:lnSpc>
                <a:spcPct val="120000"/>
              </a:lnSpc>
            </a:pPr>
            <a:r>
              <a:rPr lang="en-AU" dirty="0"/>
              <a:t>Key elements of a responsible government include: </a:t>
            </a:r>
          </a:p>
          <a:p>
            <a:pPr lvl="1">
              <a:lnSpc>
                <a:spcPct val="120000"/>
              </a:lnSpc>
              <a:spcBef>
                <a:spcPts val="0"/>
              </a:spcBef>
              <a:spcAft>
                <a:spcPts val="600"/>
              </a:spcAft>
            </a:pPr>
            <a:r>
              <a:rPr lang="en-AU" dirty="0"/>
              <a:t>Individual Ministerial Responsibility (IMR) </a:t>
            </a:r>
          </a:p>
          <a:p>
            <a:pPr lvl="1">
              <a:lnSpc>
                <a:spcPct val="120000"/>
              </a:lnSpc>
              <a:spcBef>
                <a:spcPts val="0"/>
              </a:spcBef>
              <a:spcAft>
                <a:spcPts val="600"/>
              </a:spcAft>
            </a:pPr>
            <a:r>
              <a:rPr lang="en-AU" dirty="0"/>
              <a:t>Collective Ministerial Responsibility (CMR).</a:t>
            </a:r>
          </a:p>
          <a:p>
            <a:endParaRPr lang="en-AU" dirty="0"/>
          </a:p>
        </p:txBody>
      </p:sp>
      <p:sp>
        <p:nvSpPr>
          <p:cNvPr id="6" name="TextBox 5">
            <a:extLst>
              <a:ext uri="{FF2B5EF4-FFF2-40B4-BE49-F238E27FC236}">
                <a16:creationId xmlns:a16="http://schemas.microsoft.com/office/drawing/2014/main" id="{03DEA16E-E29D-4F5B-82AD-587AD4C85204}"/>
              </a:ext>
            </a:extLst>
          </p:cNvPr>
          <p:cNvSpPr txBox="1"/>
          <p:nvPr/>
        </p:nvSpPr>
        <p:spPr>
          <a:xfrm>
            <a:off x="4704623" y="132623"/>
            <a:ext cx="7487377" cy="538609"/>
          </a:xfrm>
          <a:prstGeom prst="rect">
            <a:avLst/>
          </a:prstGeom>
          <a:noFill/>
        </p:spPr>
        <p:txBody>
          <a:bodyPr wrap="square" rtlCol="0">
            <a:spAutoFit/>
          </a:bodyPr>
          <a:lstStyle/>
          <a:p>
            <a:r>
              <a:rPr lang="en-AU" sz="2900" b="1" dirty="0">
                <a:solidFill>
                  <a:srgbClr val="FF0000"/>
                </a:solidFill>
              </a:rPr>
              <a:t>Responsible Government</a:t>
            </a:r>
          </a:p>
        </p:txBody>
      </p:sp>
    </p:spTree>
    <p:extLst>
      <p:ext uri="{BB962C8B-B14F-4D97-AF65-F5344CB8AC3E}">
        <p14:creationId xmlns:p14="http://schemas.microsoft.com/office/powerpoint/2010/main" val="255314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D729D-715C-47B9-B0FE-25FB5AF9FF26}"/>
              </a:ext>
            </a:extLst>
          </p:cNvPr>
          <p:cNvSpPr>
            <a:spLocks noGrp="1"/>
          </p:cNvSpPr>
          <p:nvPr>
            <p:ph sz="half" idx="1"/>
          </p:nvPr>
        </p:nvSpPr>
        <p:spPr>
          <a:xfrm>
            <a:off x="283798" y="819303"/>
            <a:ext cx="11595143" cy="5691226"/>
          </a:xfrm>
        </p:spPr>
        <p:txBody>
          <a:bodyPr>
            <a:noAutofit/>
          </a:bodyPr>
          <a:lstStyle/>
          <a:p>
            <a:pPr>
              <a:lnSpc>
                <a:spcPct val="120000"/>
              </a:lnSpc>
              <a:spcAft>
                <a:spcPts val="0"/>
              </a:spcAft>
            </a:pPr>
            <a:r>
              <a:rPr lang="en-AU" dirty="0"/>
              <a:t>The House has a whole range of powers to sanction MPs, and holding individual ministers to account for their performance, ranging from suspension all the way up to imposing six-month jail terms. Question time, debate, and Committees are all methods used to hold ministers responsible. </a:t>
            </a:r>
          </a:p>
          <a:p>
            <a:pPr>
              <a:lnSpc>
                <a:spcPct val="120000"/>
              </a:lnSpc>
              <a:spcAft>
                <a:spcPts val="0"/>
              </a:spcAft>
            </a:pPr>
            <a:r>
              <a:rPr lang="en-AU" dirty="0"/>
              <a:t>Ministers can also have a Censure motions raised against them. A Censure is raised in the relevant house, the behaviour debated and then the house holds a vote as to whether the minister should be censured or not. </a:t>
            </a:r>
          </a:p>
          <a:p>
            <a:pPr>
              <a:lnSpc>
                <a:spcPct val="120000"/>
              </a:lnSpc>
              <a:spcAft>
                <a:spcPts val="0"/>
              </a:spcAft>
            </a:pPr>
            <a:r>
              <a:rPr lang="en-AU" dirty="0"/>
              <a:t>If passed, Censures have no direct powers but that’s not to say they have no impact; symbolism can be important in politics. Because they’re so rare, the motions draw a lot of attention which can add to broader pressure on their target.</a:t>
            </a:r>
          </a:p>
          <a:p>
            <a:pPr>
              <a:lnSpc>
                <a:spcPct val="120000"/>
              </a:lnSpc>
              <a:spcAft>
                <a:spcPts val="0"/>
              </a:spcAft>
            </a:pPr>
            <a:r>
              <a:rPr lang="en-AU" dirty="0"/>
              <a:t>A censure motion can also lead to retirement from office.</a:t>
            </a:r>
          </a:p>
          <a:p>
            <a:pPr>
              <a:lnSpc>
                <a:spcPct val="120000"/>
              </a:lnSpc>
              <a:spcAft>
                <a:spcPts val="0"/>
              </a:spcAft>
            </a:pPr>
            <a:r>
              <a:rPr lang="en-AU" dirty="0"/>
              <a:t>The media can also be a helpful tool in accountability of ministers by    investigating and drawing the public’s attention to doubtful behaviour. </a:t>
            </a:r>
          </a:p>
        </p:txBody>
      </p:sp>
      <p:sp>
        <p:nvSpPr>
          <p:cNvPr id="6" name="TextBox 5">
            <a:extLst>
              <a:ext uri="{FF2B5EF4-FFF2-40B4-BE49-F238E27FC236}">
                <a16:creationId xmlns:a16="http://schemas.microsoft.com/office/drawing/2014/main" id="{03DEA16E-E29D-4F5B-82AD-587AD4C85204}"/>
              </a:ext>
            </a:extLst>
          </p:cNvPr>
          <p:cNvSpPr txBox="1"/>
          <p:nvPr/>
        </p:nvSpPr>
        <p:spPr>
          <a:xfrm>
            <a:off x="4704623" y="132623"/>
            <a:ext cx="7487377" cy="538609"/>
          </a:xfrm>
          <a:prstGeom prst="rect">
            <a:avLst/>
          </a:prstGeom>
          <a:noFill/>
        </p:spPr>
        <p:txBody>
          <a:bodyPr wrap="square" rtlCol="0">
            <a:spAutoFit/>
          </a:bodyPr>
          <a:lstStyle/>
          <a:p>
            <a:r>
              <a:rPr lang="en-AU" sz="2900" b="1" dirty="0">
                <a:solidFill>
                  <a:srgbClr val="FF0000"/>
                </a:solidFill>
              </a:rPr>
              <a:t>Individual Ministerial Responsibility</a:t>
            </a:r>
          </a:p>
        </p:txBody>
      </p:sp>
    </p:spTree>
    <p:extLst>
      <p:ext uri="{BB962C8B-B14F-4D97-AF65-F5344CB8AC3E}">
        <p14:creationId xmlns:p14="http://schemas.microsoft.com/office/powerpoint/2010/main" val="17795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54625B-C3FA-423A-8651-E883AE1DFFC0}"/>
              </a:ext>
            </a:extLst>
          </p:cNvPr>
          <p:cNvSpPr txBox="1"/>
          <p:nvPr/>
        </p:nvSpPr>
        <p:spPr>
          <a:xfrm>
            <a:off x="4704623" y="132623"/>
            <a:ext cx="7487377" cy="538609"/>
          </a:xfrm>
          <a:prstGeom prst="rect">
            <a:avLst/>
          </a:prstGeom>
          <a:noFill/>
        </p:spPr>
        <p:txBody>
          <a:bodyPr wrap="square" rtlCol="0">
            <a:spAutoFit/>
          </a:bodyPr>
          <a:lstStyle/>
          <a:p>
            <a:r>
              <a:rPr lang="en-AU" sz="2900" b="1" dirty="0">
                <a:solidFill>
                  <a:srgbClr val="FF0000"/>
                </a:solidFill>
              </a:rPr>
              <a:t>Individual Ministerial Responsibility</a:t>
            </a:r>
          </a:p>
        </p:txBody>
      </p:sp>
      <p:graphicFrame>
        <p:nvGraphicFramePr>
          <p:cNvPr id="5" name="Google Shape;219;p41">
            <a:extLst>
              <a:ext uri="{FF2B5EF4-FFF2-40B4-BE49-F238E27FC236}">
                <a16:creationId xmlns:a16="http://schemas.microsoft.com/office/drawing/2014/main" id="{B4EFAD99-32D4-42D8-8FB2-063E7373BE87}"/>
              </a:ext>
            </a:extLst>
          </p:cNvPr>
          <p:cNvGraphicFramePr/>
          <p:nvPr>
            <p:extLst>
              <p:ext uri="{D42A27DB-BD31-4B8C-83A1-F6EECF244321}">
                <p14:modId xmlns:p14="http://schemas.microsoft.com/office/powerpoint/2010/main" val="3870230042"/>
              </p:ext>
            </p:extLst>
          </p:nvPr>
        </p:nvGraphicFramePr>
        <p:xfrm>
          <a:off x="1028369" y="3999328"/>
          <a:ext cx="3939701" cy="1268396"/>
        </p:xfrm>
        <a:graphic>
          <a:graphicData uri="http://schemas.openxmlformats.org/drawingml/2006/table">
            <a:tbl>
              <a:tblPr>
                <a:noFill/>
              </a:tblPr>
              <a:tblGrid>
                <a:gridCol w="3939701">
                  <a:extLst>
                    <a:ext uri="{9D8B030D-6E8A-4147-A177-3AD203B41FA5}">
                      <a16:colId xmlns:a16="http://schemas.microsoft.com/office/drawing/2014/main" val="20000"/>
                    </a:ext>
                  </a:extLst>
                </a:gridCol>
              </a:tblGrid>
              <a:tr h="398439">
                <a:tc>
                  <a:txBody>
                    <a:bodyPr/>
                    <a:lstStyle/>
                    <a:p>
                      <a:pPr marL="0" lvl="0" indent="0" algn="l" rtl="0">
                        <a:spcBef>
                          <a:spcPts val="0"/>
                        </a:spcBef>
                        <a:spcAft>
                          <a:spcPts val="0"/>
                        </a:spcAft>
                        <a:buNone/>
                      </a:pPr>
                      <a:r>
                        <a:rPr lang="en-GB" sz="1600" b="1" dirty="0">
                          <a:solidFill>
                            <a:srgbClr val="FFFFFF"/>
                          </a:solidFill>
                          <a:latin typeface="+mj-lt"/>
                          <a:ea typeface="Century Gothic"/>
                          <a:cs typeface="Century Gothic"/>
                          <a:sym typeface="Century Gothic"/>
                        </a:rPr>
                        <a:t>CHECK FOR UNDERSTANDING</a:t>
                      </a:r>
                      <a:endParaRPr sz="1600" b="1" dirty="0">
                        <a:solidFill>
                          <a:srgbClr val="FFFFFF"/>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637937">
                <a:tc>
                  <a:txBody>
                    <a:bodyPr/>
                    <a:lstStyle/>
                    <a:p>
                      <a:pPr marL="0" lvl="0" indent="0" algn="l" rtl="0">
                        <a:lnSpc>
                          <a:spcPct val="115000"/>
                        </a:lnSpc>
                        <a:spcBef>
                          <a:spcPts val="0"/>
                        </a:spcBef>
                        <a:spcAft>
                          <a:spcPts val="0"/>
                        </a:spcAft>
                        <a:buNone/>
                      </a:pPr>
                      <a:r>
                        <a:rPr lang="en-GB" sz="1600" dirty="0">
                          <a:solidFill>
                            <a:schemeClr val="dk1"/>
                          </a:solidFill>
                          <a:latin typeface="+mj-lt"/>
                          <a:ea typeface="Century Gothic"/>
                          <a:cs typeface="Century Gothic"/>
                          <a:sym typeface="Century Gothic"/>
                        </a:rPr>
                        <a:t>What is a censure motion and what impact does it have if passed?</a:t>
                      </a:r>
                      <a:endParaRPr sz="1600" dirty="0">
                        <a:solidFill>
                          <a:schemeClr val="dk1"/>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5C6754B-6F02-4C1C-853C-74F5422C83BA}"/>
              </a:ext>
            </a:extLst>
          </p:cNvPr>
          <p:cNvPicPr>
            <a:picLocks noChangeAspect="1"/>
          </p:cNvPicPr>
          <p:nvPr/>
        </p:nvPicPr>
        <p:blipFill>
          <a:blip r:embed="rId2"/>
          <a:stretch>
            <a:fillRect/>
          </a:stretch>
        </p:blipFill>
        <p:spPr>
          <a:xfrm>
            <a:off x="202797" y="801946"/>
            <a:ext cx="5451853" cy="3066668"/>
          </a:xfrm>
          <a:prstGeom prst="rect">
            <a:avLst/>
          </a:prstGeom>
        </p:spPr>
      </p:pic>
      <p:sp>
        <p:nvSpPr>
          <p:cNvPr id="8" name="TextBox 7">
            <a:extLst>
              <a:ext uri="{FF2B5EF4-FFF2-40B4-BE49-F238E27FC236}">
                <a16:creationId xmlns:a16="http://schemas.microsoft.com/office/drawing/2014/main" id="{F0D76B8D-CB7D-4092-839E-BB4041378132}"/>
              </a:ext>
            </a:extLst>
          </p:cNvPr>
          <p:cNvSpPr txBox="1"/>
          <p:nvPr/>
        </p:nvSpPr>
        <p:spPr>
          <a:xfrm>
            <a:off x="5691228" y="627342"/>
            <a:ext cx="6310582" cy="5446876"/>
          </a:xfrm>
          <a:prstGeom prst="rect">
            <a:avLst/>
          </a:prstGeom>
          <a:noFill/>
        </p:spPr>
        <p:txBody>
          <a:bodyPr wrap="square">
            <a:spAutoFit/>
          </a:bodyPr>
          <a:lstStyle/>
          <a:p>
            <a:pPr marL="342900" indent="-342900">
              <a:lnSpc>
                <a:spcPct val="120000"/>
              </a:lnSpc>
              <a:spcAft>
                <a:spcPts val="600"/>
              </a:spcAft>
              <a:buFont typeface="Arial" panose="020B0604020202020204" pitchFamily="34" charset="0"/>
              <a:buChar char="•"/>
            </a:pPr>
            <a:r>
              <a:rPr lang="en-AU" sz="2400" dirty="0"/>
              <a:t>Scott Morrison became the first former Australian PM to ever be censured by the House of Representatives. This was for appointing himself to five ministries between March 2020 to May 2021, mostly without the knowledge of the minister already holding the portfolio, and without the knowledge of Parliament as a whole – except the Governor General who swore him in. </a:t>
            </a:r>
            <a:r>
              <a:rPr lang="en-AU" sz="2400" dirty="0">
                <a:hlinkClick r:id="rId3"/>
              </a:rPr>
              <a:t>https://youtu.be/ALYY6S0c3mY</a:t>
            </a:r>
            <a:r>
              <a:rPr lang="en-AU" sz="2400" dirty="0"/>
              <a:t> 7:30 minutes.</a:t>
            </a:r>
          </a:p>
          <a:p>
            <a:pPr marL="342900" indent="-342900">
              <a:lnSpc>
                <a:spcPct val="120000"/>
              </a:lnSpc>
              <a:spcAft>
                <a:spcPts val="600"/>
              </a:spcAft>
              <a:buFont typeface="Arial" panose="020B0604020202020204" pitchFamily="34" charset="0"/>
              <a:buChar char="•"/>
            </a:pPr>
            <a:endParaRPr lang="en-AU" sz="2400" dirty="0"/>
          </a:p>
        </p:txBody>
      </p:sp>
      <p:sp>
        <p:nvSpPr>
          <p:cNvPr id="10" name="TextBox 9">
            <a:extLst>
              <a:ext uri="{FF2B5EF4-FFF2-40B4-BE49-F238E27FC236}">
                <a16:creationId xmlns:a16="http://schemas.microsoft.com/office/drawing/2014/main" id="{092E983C-6799-4EEB-B852-2D4673F0CA0D}"/>
              </a:ext>
            </a:extLst>
          </p:cNvPr>
          <p:cNvSpPr txBox="1"/>
          <p:nvPr/>
        </p:nvSpPr>
        <p:spPr>
          <a:xfrm>
            <a:off x="190190" y="5525048"/>
            <a:ext cx="10887046" cy="1200329"/>
          </a:xfrm>
          <a:prstGeom prst="rect">
            <a:avLst/>
          </a:prstGeom>
          <a:noFill/>
        </p:spPr>
        <p:txBody>
          <a:bodyPr wrap="square">
            <a:spAutoFit/>
          </a:bodyPr>
          <a:lstStyle/>
          <a:p>
            <a:r>
              <a:rPr lang="en-AU" sz="2400" dirty="0"/>
              <a:t>List of all Federal Government Ministers who have been censured: </a:t>
            </a:r>
            <a:r>
              <a:rPr lang="en-AU" sz="2400" dirty="0">
                <a:hlinkClick r:id="rId4"/>
              </a:rPr>
              <a:t>https://australianpolitics.com/executive/ministerial-resignations-and-dismissals-since-1901</a:t>
            </a:r>
            <a:r>
              <a:rPr lang="en-AU" sz="2400" dirty="0"/>
              <a:t> </a:t>
            </a:r>
          </a:p>
        </p:txBody>
      </p:sp>
    </p:spTree>
    <p:extLst>
      <p:ext uri="{BB962C8B-B14F-4D97-AF65-F5344CB8AC3E}">
        <p14:creationId xmlns:p14="http://schemas.microsoft.com/office/powerpoint/2010/main" val="121268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D729D-715C-47B9-B0FE-25FB5AF9FF26}"/>
              </a:ext>
            </a:extLst>
          </p:cNvPr>
          <p:cNvSpPr>
            <a:spLocks noGrp="1"/>
          </p:cNvSpPr>
          <p:nvPr>
            <p:ph sz="half" idx="1"/>
          </p:nvPr>
        </p:nvSpPr>
        <p:spPr>
          <a:xfrm>
            <a:off x="273515" y="782059"/>
            <a:ext cx="9477646" cy="5943317"/>
          </a:xfrm>
        </p:spPr>
        <p:txBody>
          <a:bodyPr>
            <a:noAutofit/>
          </a:bodyPr>
          <a:lstStyle/>
          <a:p>
            <a:pPr>
              <a:lnSpc>
                <a:spcPct val="120000"/>
              </a:lnSpc>
            </a:pPr>
            <a:r>
              <a:rPr lang="en-AU" sz="2300" dirty="0">
                <a:latin typeface="+mn-lt"/>
              </a:rPr>
              <a:t>Parliament may hold the entire government accountable for its operations.</a:t>
            </a:r>
          </a:p>
          <a:p>
            <a:pPr>
              <a:lnSpc>
                <a:spcPct val="120000"/>
              </a:lnSpc>
            </a:pPr>
            <a:r>
              <a:rPr lang="en-AU" sz="2300" dirty="0">
                <a:latin typeface="+mn-lt"/>
              </a:rPr>
              <a:t>If a government is incompetent or corrupt the parliament may hold them accountable via a motion of no confidence.</a:t>
            </a:r>
          </a:p>
          <a:p>
            <a:pPr>
              <a:lnSpc>
                <a:spcPct val="120000"/>
              </a:lnSpc>
            </a:pPr>
            <a:r>
              <a:rPr lang="en-AU" sz="2300" dirty="0">
                <a:latin typeface="+mn-lt"/>
              </a:rPr>
              <a:t>An essential element of a responsible parliamentary government is that the government must maintain the confidence of the lower house.</a:t>
            </a:r>
          </a:p>
          <a:p>
            <a:pPr>
              <a:lnSpc>
                <a:spcPct val="120000"/>
              </a:lnSpc>
            </a:pPr>
            <a:r>
              <a:rPr lang="en-AU" sz="2300" dirty="0">
                <a:latin typeface="+mn-lt"/>
              </a:rPr>
              <a:t>However, it is difficult for a motion of no confidence to be passed without a majority of votes in the House of Representatives which is why it rarely happens. </a:t>
            </a:r>
          </a:p>
          <a:p>
            <a:pPr>
              <a:lnSpc>
                <a:spcPct val="120000"/>
              </a:lnSpc>
            </a:pPr>
            <a:r>
              <a:rPr lang="en-AU" sz="2300" dirty="0">
                <a:latin typeface="+mn-lt"/>
              </a:rPr>
              <a:t>Gogh Whitlam’s dismissal from government 1975: </a:t>
            </a:r>
            <a:r>
              <a:rPr lang="en-AU" sz="2300" b="0" i="0" u="none" strike="noStrike" dirty="0">
                <a:solidFill>
                  <a:srgbClr val="FFFFFF"/>
                </a:solidFill>
                <a:effectLst/>
                <a:latin typeface="+mn-lt"/>
                <a:hlinkClick r:id="rId2"/>
              </a:rPr>
              <a:t>https://youtu.be/SXq056TJhU4</a:t>
            </a:r>
            <a:r>
              <a:rPr lang="en-AU" sz="2300" b="0" i="0" u="none" strike="noStrike" dirty="0">
                <a:solidFill>
                  <a:srgbClr val="FFFFFF"/>
                </a:solidFill>
                <a:effectLst/>
                <a:latin typeface="+mn-lt"/>
              </a:rPr>
              <a:t> </a:t>
            </a:r>
            <a:r>
              <a:rPr lang="en-AU" sz="2300" dirty="0">
                <a:latin typeface="+mn-lt"/>
              </a:rPr>
              <a:t>4:31 minutes</a:t>
            </a:r>
          </a:p>
          <a:p>
            <a:pPr>
              <a:lnSpc>
                <a:spcPct val="120000"/>
              </a:lnSpc>
            </a:pPr>
            <a:r>
              <a:rPr lang="en-AU" sz="2300" dirty="0">
                <a:latin typeface="+mn-lt"/>
                <a:hlinkClick r:id="rId3"/>
              </a:rPr>
              <a:t>https://www.smh.com.au/culture/musicals/what-s-the-song-and-dance-about-the-dismissal-20221212-p5c5l9.html</a:t>
            </a:r>
            <a:r>
              <a:rPr lang="en-AU" sz="2300" dirty="0">
                <a:latin typeface="+mn-lt"/>
              </a:rPr>
              <a:t> 1:32 minutes</a:t>
            </a:r>
          </a:p>
        </p:txBody>
      </p:sp>
      <p:sp>
        <p:nvSpPr>
          <p:cNvPr id="4" name="TextBox 3">
            <a:extLst>
              <a:ext uri="{FF2B5EF4-FFF2-40B4-BE49-F238E27FC236}">
                <a16:creationId xmlns:a16="http://schemas.microsoft.com/office/drawing/2014/main" id="{3054625B-C3FA-423A-8651-E883AE1DFFC0}"/>
              </a:ext>
            </a:extLst>
          </p:cNvPr>
          <p:cNvSpPr txBox="1"/>
          <p:nvPr/>
        </p:nvSpPr>
        <p:spPr>
          <a:xfrm>
            <a:off x="4704623" y="132623"/>
            <a:ext cx="7487377" cy="538609"/>
          </a:xfrm>
          <a:prstGeom prst="rect">
            <a:avLst/>
          </a:prstGeom>
          <a:noFill/>
        </p:spPr>
        <p:txBody>
          <a:bodyPr wrap="square" rtlCol="0">
            <a:spAutoFit/>
          </a:bodyPr>
          <a:lstStyle/>
          <a:p>
            <a:r>
              <a:rPr lang="en-AU" sz="2900" b="1" dirty="0">
                <a:solidFill>
                  <a:srgbClr val="FF0000"/>
                </a:solidFill>
              </a:rPr>
              <a:t>Collective Ministerial Responsibility</a:t>
            </a:r>
          </a:p>
        </p:txBody>
      </p:sp>
      <p:graphicFrame>
        <p:nvGraphicFramePr>
          <p:cNvPr id="5" name="Google Shape;219;p41">
            <a:extLst>
              <a:ext uri="{FF2B5EF4-FFF2-40B4-BE49-F238E27FC236}">
                <a16:creationId xmlns:a16="http://schemas.microsoft.com/office/drawing/2014/main" id="{B4EFAD99-32D4-42D8-8FB2-063E7373BE87}"/>
              </a:ext>
            </a:extLst>
          </p:cNvPr>
          <p:cNvGraphicFramePr/>
          <p:nvPr>
            <p:extLst>
              <p:ext uri="{D42A27DB-BD31-4B8C-83A1-F6EECF244321}">
                <p14:modId xmlns:p14="http://schemas.microsoft.com/office/powerpoint/2010/main" val="2838315777"/>
              </p:ext>
            </p:extLst>
          </p:nvPr>
        </p:nvGraphicFramePr>
        <p:xfrm>
          <a:off x="9751161" y="671233"/>
          <a:ext cx="2275027" cy="1512236"/>
        </p:xfrm>
        <a:graphic>
          <a:graphicData uri="http://schemas.openxmlformats.org/drawingml/2006/table">
            <a:tbl>
              <a:tblPr>
                <a:noFill/>
              </a:tblPr>
              <a:tblGrid>
                <a:gridCol w="2275027">
                  <a:extLst>
                    <a:ext uri="{9D8B030D-6E8A-4147-A177-3AD203B41FA5}">
                      <a16:colId xmlns:a16="http://schemas.microsoft.com/office/drawing/2014/main" val="20000"/>
                    </a:ext>
                  </a:extLst>
                </a:gridCol>
              </a:tblGrid>
              <a:tr h="331194">
                <a:tc>
                  <a:txBody>
                    <a:bodyPr/>
                    <a:lstStyle/>
                    <a:p>
                      <a:pPr marL="0" lvl="0" indent="0" algn="l" rtl="0">
                        <a:spcBef>
                          <a:spcPts val="0"/>
                        </a:spcBef>
                        <a:spcAft>
                          <a:spcPts val="0"/>
                        </a:spcAft>
                        <a:buNone/>
                      </a:pPr>
                      <a:r>
                        <a:rPr lang="en-GB" sz="1600" b="1" dirty="0">
                          <a:solidFill>
                            <a:srgbClr val="FFFFFF"/>
                          </a:solidFill>
                          <a:latin typeface="+mj-lt"/>
                          <a:ea typeface="Century Gothic"/>
                          <a:cs typeface="Century Gothic"/>
                          <a:sym typeface="Century Gothic"/>
                        </a:rPr>
                        <a:t>CHECK FOR UNDERSTANDING</a:t>
                      </a:r>
                      <a:endParaRPr sz="1600" b="1" dirty="0">
                        <a:solidFill>
                          <a:srgbClr val="FFFFFF"/>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477960">
                <a:tc>
                  <a:txBody>
                    <a:bodyPr/>
                    <a:lstStyle/>
                    <a:p>
                      <a:pPr marL="0" lvl="0" indent="0" algn="l" rtl="0">
                        <a:lnSpc>
                          <a:spcPct val="115000"/>
                        </a:lnSpc>
                        <a:spcBef>
                          <a:spcPts val="0"/>
                        </a:spcBef>
                        <a:spcAft>
                          <a:spcPts val="0"/>
                        </a:spcAft>
                        <a:buNone/>
                      </a:pPr>
                      <a:r>
                        <a:rPr lang="en-GB" sz="1600" dirty="0">
                          <a:solidFill>
                            <a:schemeClr val="dk1"/>
                          </a:solidFill>
                          <a:latin typeface="+mj-lt"/>
                          <a:ea typeface="Century Gothic"/>
                          <a:cs typeface="Century Gothic"/>
                          <a:sym typeface="Century Gothic"/>
                        </a:rPr>
                        <a:t>What is a motion of no confidence?</a:t>
                      </a:r>
                      <a:endParaRPr sz="1600" dirty="0">
                        <a:solidFill>
                          <a:schemeClr val="dk1"/>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 name="Google Shape;219;p41">
            <a:extLst>
              <a:ext uri="{FF2B5EF4-FFF2-40B4-BE49-F238E27FC236}">
                <a16:creationId xmlns:a16="http://schemas.microsoft.com/office/drawing/2014/main" id="{AD6ECD96-31B3-4585-B57F-733E396CB54D}"/>
              </a:ext>
            </a:extLst>
          </p:cNvPr>
          <p:cNvGraphicFramePr/>
          <p:nvPr>
            <p:extLst>
              <p:ext uri="{D42A27DB-BD31-4B8C-83A1-F6EECF244321}">
                <p14:modId xmlns:p14="http://schemas.microsoft.com/office/powerpoint/2010/main" val="12323496"/>
              </p:ext>
            </p:extLst>
          </p:nvPr>
        </p:nvGraphicFramePr>
        <p:xfrm>
          <a:off x="9751161" y="2294296"/>
          <a:ext cx="2275028" cy="1512236"/>
        </p:xfrm>
        <a:graphic>
          <a:graphicData uri="http://schemas.openxmlformats.org/drawingml/2006/table">
            <a:tbl>
              <a:tblPr>
                <a:noFill/>
              </a:tblPr>
              <a:tblGrid>
                <a:gridCol w="2275028">
                  <a:extLst>
                    <a:ext uri="{9D8B030D-6E8A-4147-A177-3AD203B41FA5}">
                      <a16:colId xmlns:a16="http://schemas.microsoft.com/office/drawing/2014/main" val="20000"/>
                    </a:ext>
                  </a:extLst>
                </a:gridCol>
              </a:tblGrid>
              <a:tr h="331194">
                <a:tc>
                  <a:txBody>
                    <a:bodyPr/>
                    <a:lstStyle/>
                    <a:p>
                      <a:pPr marL="0" lvl="0" indent="0" algn="l" rtl="0">
                        <a:spcBef>
                          <a:spcPts val="0"/>
                        </a:spcBef>
                        <a:spcAft>
                          <a:spcPts val="0"/>
                        </a:spcAft>
                        <a:buNone/>
                      </a:pPr>
                      <a:r>
                        <a:rPr lang="en-GB" sz="1600" b="1" dirty="0">
                          <a:solidFill>
                            <a:srgbClr val="FFFFFF"/>
                          </a:solidFill>
                          <a:latin typeface="+mj-lt"/>
                          <a:ea typeface="Century Gothic"/>
                          <a:cs typeface="Century Gothic"/>
                          <a:sym typeface="Century Gothic"/>
                        </a:rPr>
                        <a:t>CHECK FOR UNDERSTANDING</a:t>
                      </a:r>
                      <a:endParaRPr sz="1600" b="1" dirty="0">
                        <a:solidFill>
                          <a:srgbClr val="FFFFFF"/>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477960">
                <a:tc>
                  <a:txBody>
                    <a:bodyPr/>
                    <a:lstStyle/>
                    <a:p>
                      <a:pPr marL="0" lvl="0" indent="0" algn="l" rtl="0">
                        <a:lnSpc>
                          <a:spcPct val="115000"/>
                        </a:lnSpc>
                        <a:spcBef>
                          <a:spcPts val="0"/>
                        </a:spcBef>
                        <a:spcAft>
                          <a:spcPts val="0"/>
                        </a:spcAft>
                        <a:buNone/>
                      </a:pPr>
                      <a:r>
                        <a:rPr lang="en-GB" sz="1600" dirty="0">
                          <a:solidFill>
                            <a:schemeClr val="dk1"/>
                          </a:solidFill>
                          <a:latin typeface="+mj-lt"/>
                          <a:ea typeface="Century Gothic"/>
                          <a:cs typeface="Century Gothic"/>
                          <a:sym typeface="Century Gothic"/>
                        </a:rPr>
                        <a:t>How is a motion of no confidence passed?</a:t>
                      </a:r>
                      <a:endParaRPr sz="1600" dirty="0">
                        <a:solidFill>
                          <a:schemeClr val="dk1"/>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 name="Google Shape;219;p41">
            <a:extLst>
              <a:ext uri="{FF2B5EF4-FFF2-40B4-BE49-F238E27FC236}">
                <a16:creationId xmlns:a16="http://schemas.microsoft.com/office/drawing/2014/main" id="{184AEFC0-1AF8-467D-8993-F2B818847905}"/>
              </a:ext>
            </a:extLst>
          </p:cNvPr>
          <p:cNvGraphicFramePr/>
          <p:nvPr>
            <p:extLst>
              <p:ext uri="{D42A27DB-BD31-4B8C-83A1-F6EECF244321}">
                <p14:modId xmlns:p14="http://schemas.microsoft.com/office/powerpoint/2010/main" val="1325462272"/>
              </p:ext>
            </p:extLst>
          </p:nvPr>
        </p:nvGraphicFramePr>
        <p:xfrm>
          <a:off x="9751161" y="3918414"/>
          <a:ext cx="2275028" cy="2073068"/>
        </p:xfrm>
        <a:graphic>
          <a:graphicData uri="http://schemas.openxmlformats.org/drawingml/2006/table">
            <a:tbl>
              <a:tblPr>
                <a:noFill/>
              </a:tblPr>
              <a:tblGrid>
                <a:gridCol w="2275028">
                  <a:extLst>
                    <a:ext uri="{9D8B030D-6E8A-4147-A177-3AD203B41FA5}">
                      <a16:colId xmlns:a16="http://schemas.microsoft.com/office/drawing/2014/main" val="20000"/>
                    </a:ext>
                  </a:extLst>
                </a:gridCol>
              </a:tblGrid>
              <a:tr h="331194">
                <a:tc>
                  <a:txBody>
                    <a:bodyPr/>
                    <a:lstStyle/>
                    <a:p>
                      <a:pPr marL="0" lvl="0" indent="0" algn="l" rtl="0">
                        <a:spcBef>
                          <a:spcPts val="0"/>
                        </a:spcBef>
                        <a:spcAft>
                          <a:spcPts val="0"/>
                        </a:spcAft>
                        <a:buNone/>
                      </a:pPr>
                      <a:r>
                        <a:rPr lang="en-GB" sz="1600" b="1" dirty="0">
                          <a:solidFill>
                            <a:srgbClr val="FFFFFF"/>
                          </a:solidFill>
                          <a:latin typeface="+mj-lt"/>
                          <a:ea typeface="Century Gothic"/>
                          <a:cs typeface="Century Gothic"/>
                          <a:sym typeface="Century Gothic"/>
                        </a:rPr>
                        <a:t>CHECK FOR UNDERSTANDING</a:t>
                      </a:r>
                      <a:endParaRPr sz="1600" b="1" dirty="0">
                        <a:solidFill>
                          <a:srgbClr val="FFFFFF"/>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477960">
                <a:tc>
                  <a:txBody>
                    <a:bodyPr/>
                    <a:lstStyle/>
                    <a:p>
                      <a:pPr marL="0" lvl="0" indent="0" algn="l" rtl="0">
                        <a:lnSpc>
                          <a:spcPct val="115000"/>
                        </a:lnSpc>
                        <a:spcBef>
                          <a:spcPts val="0"/>
                        </a:spcBef>
                        <a:spcAft>
                          <a:spcPts val="0"/>
                        </a:spcAft>
                        <a:buNone/>
                      </a:pPr>
                      <a:r>
                        <a:rPr lang="en-GB" sz="1600" dirty="0">
                          <a:solidFill>
                            <a:schemeClr val="dk1"/>
                          </a:solidFill>
                          <a:latin typeface="+mj-lt"/>
                          <a:ea typeface="Century Gothic"/>
                          <a:cs typeface="Century Gothic"/>
                          <a:sym typeface="Century Gothic"/>
                        </a:rPr>
                        <a:t>What are the consequences of a vote of no confidence?</a:t>
                      </a:r>
                      <a:endParaRPr sz="1600" dirty="0">
                        <a:solidFill>
                          <a:schemeClr val="dk1"/>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9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D729D-715C-47B9-B0FE-25FB5AF9FF26}"/>
              </a:ext>
            </a:extLst>
          </p:cNvPr>
          <p:cNvSpPr>
            <a:spLocks noGrp="1"/>
          </p:cNvSpPr>
          <p:nvPr>
            <p:ph sz="half" idx="1"/>
          </p:nvPr>
        </p:nvSpPr>
        <p:spPr>
          <a:xfrm>
            <a:off x="285293" y="774741"/>
            <a:ext cx="11565330" cy="5452024"/>
          </a:xfrm>
        </p:spPr>
        <p:txBody>
          <a:bodyPr/>
          <a:lstStyle/>
          <a:p>
            <a:pPr>
              <a:lnSpc>
                <a:spcPct val="120000"/>
              </a:lnSpc>
              <a:spcBef>
                <a:spcPts val="600"/>
              </a:spcBef>
            </a:pPr>
            <a:r>
              <a:rPr lang="en-AU" dirty="0"/>
              <a:t>A final element of a responsible government relates to appropriation.</a:t>
            </a:r>
          </a:p>
          <a:p>
            <a:pPr>
              <a:lnSpc>
                <a:spcPct val="120000"/>
              </a:lnSpc>
              <a:spcBef>
                <a:spcPts val="600"/>
              </a:spcBef>
            </a:pPr>
            <a:r>
              <a:rPr lang="en-AU" dirty="0"/>
              <a:t>The government is unable to spend money in Australia unless it has been approved by parliament through the normal passage of a bill.</a:t>
            </a:r>
          </a:p>
          <a:p>
            <a:endParaRPr lang="en-AU" dirty="0"/>
          </a:p>
        </p:txBody>
      </p:sp>
      <p:sp>
        <p:nvSpPr>
          <p:cNvPr id="4" name="TextBox 3">
            <a:extLst>
              <a:ext uri="{FF2B5EF4-FFF2-40B4-BE49-F238E27FC236}">
                <a16:creationId xmlns:a16="http://schemas.microsoft.com/office/drawing/2014/main" id="{3054625B-C3FA-423A-8651-E883AE1DFFC0}"/>
              </a:ext>
            </a:extLst>
          </p:cNvPr>
          <p:cNvSpPr txBox="1"/>
          <p:nvPr/>
        </p:nvSpPr>
        <p:spPr>
          <a:xfrm>
            <a:off x="4704623" y="132623"/>
            <a:ext cx="7487377" cy="538609"/>
          </a:xfrm>
          <a:prstGeom prst="rect">
            <a:avLst/>
          </a:prstGeom>
          <a:noFill/>
        </p:spPr>
        <p:txBody>
          <a:bodyPr wrap="square" rtlCol="0">
            <a:spAutoFit/>
          </a:bodyPr>
          <a:lstStyle/>
          <a:p>
            <a:r>
              <a:rPr lang="en-AU" sz="2900" b="1" dirty="0">
                <a:solidFill>
                  <a:srgbClr val="FF0000"/>
                </a:solidFill>
              </a:rPr>
              <a:t>Appropriation</a:t>
            </a:r>
          </a:p>
        </p:txBody>
      </p:sp>
      <p:pic>
        <p:nvPicPr>
          <p:cNvPr id="2" name="Picture 1">
            <a:extLst>
              <a:ext uri="{FF2B5EF4-FFF2-40B4-BE49-F238E27FC236}">
                <a16:creationId xmlns:a16="http://schemas.microsoft.com/office/drawing/2014/main" id="{4D2906DA-2BF0-4E64-BFCD-04DA62DDD973}"/>
              </a:ext>
            </a:extLst>
          </p:cNvPr>
          <p:cNvPicPr>
            <a:picLocks noChangeAspect="1"/>
          </p:cNvPicPr>
          <p:nvPr/>
        </p:nvPicPr>
        <p:blipFill>
          <a:blip r:embed="rId2"/>
          <a:stretch>
            <a:fillRect/>
          </a:stretch>
        </p:blipFill>
        <p:spPr>
          <a:xfrm>
            <a:off x="2274555" y="2512702"/>
            <a:ext cx="9246661" cy="4122183"/>
          </a:xfrm>
          <a:prstGeom prst="rect">
            <a:avLst/>
          </a:prstGeom>
        </p:spPr>
      </p:pic>
      <p:sp>
        <p:nvSpPr>
          <p:cNvPr id="7" name="TextBox 6">
            <a:extLst>
              <a:ext uri="{FF2B5EF4-FFF2-40B4-BE49-F238E27FC236}">
                <a16:creationId xmlns:a16="http://schemas.microsoft.com/office/drawing/2014/main" id="{A3A4F73F-99B8-44CD-8870-119234B052E6}"/>
              </a:ext>
            </a:extLst>
          </p:cNvPr>
          <p:cNvSpPr txBox="1"/>
          <p:nvPr/>
        </p:nvSpPr>
        <p:spPr>
          <a:xfrm>
            <a:off x="285293" y="2338553"/>
            <a:ext cx="6192316" cy="1381147"/>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Governments require money for the administration of the laws and to carry out their policies.</a:t>
            </a:r>
          </a:p>
        </p:txBody>
      </p:sp>
      <p:sp>
        <p:nvSpPr>
          <p:cNvPr id="8" name="TextBox 7">
            <a:extLst>
              <a:ext uri="{FF2B5EF4-FFF2-40B4-BE49-F238E27FC236}">
                <a16:creationId xmlns:a16="http://schemas.microsoft.com/office/drawing/2014/main" id="{CC001E18-5641-499F-80D2-073FE0CECAC7}"/>
              </a:ext>
            </a:extLst>
          </p:cNvPr>
          <p:cNvSpPr txBox="1"/>
          <p:nvPr/>
        </p:nvSpPr>
        <p:spPr>
          <a:xfrm>
            <a:off x="285293" y="4035184"/>
            <a:ext cx="4125773" cy="1431161"/>
          </a:xfrm>
          <a:prstGeom prst="rect">
            <a:avLst/>
          </a:prstGeom>
          <a:noFill/>
        </p:spPr>
        <p:txBody>
          <a:bodyPr wrap="square" rtlCol="0">
            <a:spAutoFit/>
          </a:bodyPr>
          <a:lstStyle/>
          <a:p>
            <a:r>
              <a:rPr lang="en-AU" sz="2900" b="1" dirty="0">
                <a:solidFill>
                  <a:srgbClr val="FF0000"/>
                </a:solidFill>
              </a:rPr>
              <a:t>The Westminster Chain of Responsibility</a:t>
            </a:r>
          </a:p>
        </p:txBody>
      </p:sp>
    </p:spTree>
    <p:extLst>
      <p:ext uri="{BB962C8B-B14F-4D97-AF65-F5344CB8AC3E}">
        <p14:creationId xmlns:p14="http://schemas.microsoft.com/office/powerpoint/2010/main" val="360185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A09A5B-0D19-4AC2-808A-EBEBC4F6F592}"/>
              </a:ext>
            </a:extLst>
          </p:cNvPr>
          <p:cNvSpPr txBox="1"/>
          <p:nvPr/>
        </p:nvSpPr>
        <p:spPr>
          <a:xfrm>
            <a:off x="185728" y="4909161"/>
            <a:ext cx="11204038" cy="1901290"/>
          </a:xfrm>
          <a:prstGeom prst="rect">
            <a:avLst/>
          </a:prstGeom>
          <a:noFill/>
        </p:spPr>
        <p:txBody>
          <a:bodyPr wrap="square">
            <a:spAutoFit/>
          </a:bodyPr>
          <a:lstStyle/>
          <a:p>
            <a:pPr marL="228600" indent="-228600">
              <a:lnSpc>
                <a:spcPct val="120000"/>
              </a:lnSpc>
              <a:spcAft>
                <a:spcPts val="600"/>
              </a:spcAft>
              <a:buFont typeface="Arial" panose="020B0604020202020204" pitchFamily="34" charset="0"/>
              <a:buChar char="•"/>
              <a:defRPr/>
            </a:pPr>
            <a:r>
              <a:rPr lang="en-AU" sz="2400" dirty="0"/>
              <a:t>This means that members of government must also be members of parliament.</a:t>
            </a:r>
          </a:p>
          <a:p>
            <a:pPr marL="22860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Although parliamentarians have different functions to members of the executive, the separation of powers is weaker than other systems of government e.g. USA.</a:t>
            </a:r>
          </a:p>
        </p:txBody>
      </p:sp>
      <p:sp>
        <p:nvSpPr>
          <p:cNvPr id="2" name="Content Placeholder 1">
            <a:extLst>
              <a:ext uri="{FF2B5EF4-FFF2-40B4-BE49-F238E27FC236}">
                <a16:creationId xmlns:a16="http://schemas.microsoft.com/office/drawing/2014/main" id="{7E6FD8AC-3725-4918-9B51-E20CB2B4B5F7}"/>
              </a:ext>
            </a:extLst>
          </p:cNvPr>
          <p:cNvSpPr>
            <a:spLocks noGrp="1"/>
          </p:cNvSpPr>
          <p:nvPr>
            <p:ph sz="half" idx="1"/>
          </p:nvPr>
        </p:nvSpPr>
        <p:spPr>
          <a:xfrm>
            <a:off x="185728" y="775412"/>
            <a:ext cx="7151417" cy="3935578"/>
          </a:xfrm>
        </p:spPr>
        <p:txBody>
          <a:bodyPr>
            <a:noAutofit/>
          </a:bodyPr>
          <a:lstStyle/>
          <a:p>
            <a:pPr>
              <a:lnSpc>
                <a:spcPct val="120000"/>
              </a:lnSpc>
            </a:pPr>
            <a:r>
              <a:rPr lang="en-AU" dirty="0"/>
              <a:t>Parliamentary government refers to where government is formed – in Australia government is formed within the legislative branch of government.</a:t>
            </a:r>
          </a:p>
          <a:p>
            <a:pPr>
              <a:lnSpc>
                <a:spcPct val="120000"/>
              </a:lnSpc>
            </a:pPr>
            <a:r>
              <a:rPr lang="en-AU" dirty="0"/>
              <a:t>In Australia there is a fusion between the legislative and executive branches.</a:t>
            </a:r>
          </a:p>
          <a:p>
            <a:pPr>
              <a:lnSpc>
                <a:spcPct val="120000"/>
              </a:lnSpc>
            </a:pPr>
            <a:r>
              <a:rPr lang="en-AU" dirty="0"/>
              <a:t>Reminder – whichever party(</a:t>
            </a:r>
            <a:r>
              <a:rPr lang="en-AU" dirty="0" err="1"/>
              <a:t>ies</a:t>
            </a:r>
            <a:r>
              <a:rPr lang="en-AU" dirty="0"/>
              <a:t>) holds a majority of seats in the lower house forms the government.</a:t>
            </a:r>
          </a:p>
        </p:txBody>
      </p:sp>
      <p:sp>
        <p:nvSpPr>
          <p:cNvPr id="3" name="TextBox 2">
            <a:extLst>
              <a:ext uri="{FF2B5EF4-FFF2-40B4-BE49-F238E27FC236}">
                <a16:creationId xmlns:a16="http://schemas.microsoft.com/office/drawing/2014/main" id="{B653B083-5403-462E-A1CC-A2B2C6B35571}"/>
              </a:ext>
            </a:extLst>
          </p:cNvPr>
          <p:cNvSpPr txBox="1"/>
          <p:nvPr/>
        </p:nvSpPr>
        <p:spPr>
          <a:xfrm>
            <a:off x="4704623" y="132623"/>
            <a:ext cx="7487377" cy="538609"/>
          </a:xfrm>
          <a:prstGeom prst="rect">
            <a:avLst/>
          </a:prstGeom>
          <a:noFill/>
        </p:spPr>
        <p:txBody>
          <a:bodyPr wrap="square" rtlCol="0">
            <a:spAutoFit/>
          </a:bodyPr>
          <a:lstStyle/>
          <a:p>
            <a:r>
              <a:rPr lang="en-AU" sz="2900" b="1" dirty="0">
                <a:solidFill>
                  <a:srgbClr val="FF0000"/>
                </a:solidFill>
              </a:rPr>
              <a:t>Parliamentary Government</a:t>
            </a:r>
          </a:p>
        </p:txBody>
      </p:sp>
      <p:grpSp>
        <p:nvGrpSpPr>
          <p:cNvPr id="4" name="Group 3">
            <a:extLst>
              <a:ext uri="{FF2B5EF4-FFF2-40B4-BE49-F238E27FC236}">
                <a16:creationId xmlns:a16="http://schemas.microsoft.com/office/drawing/2014/main" id="{1E764021-8675-4777-A8AC-564FE57C0555}"/>
              </a:ext>
            </a:extLst>
          </p:cNvPr>
          <p:cNvGrpSpPr/>
          <p:nvPr/>
        </p:nvGrpSpPr>
        <p:grpSpPr>
          <a:xfrm>
            <a:off x="7198156" y="775411"/>
            <a:ext cx="4707951" cy="3032418"/>
            <a:chOff x="972573" y="56545"/>
            <a:chExt cx="8129159" cy="5320210"/>
          </a:xfrm>
        </p:grpSpPr>
        <p:pic>
          <p:nvPicPr>
            <p:cNvPr id="5" name="Picture 4">
              <a:extLst>
                <a:ext uri="{FF2B5EF4-FFF2-40B4-BE49-F238E27FC236}">
                  <a16:creationId xmlns:a16="http://schemas.microsoft.com/office/drawing/2014/main" id="{8BF6FE3E-5963-46D6-B1ED-F3ED764C5086}"/>
                </a:ext>
              </a:extLst>
            </p:cNvPr>
            <p:cNvPicPr>
              <a:picLocks noChangeAspect="1"/>
            </p:cNvPicPr>
            <p:nvPr/>
          </p:nvPicPr>
          <p:blipFill>
            <a:blip r:embed="rId2"/>
            <a:stretch>
              <a:fillRect/>
            </a:stretch>
          </p:blipFill>
          <p:spPr>
            <a:xfrm>
              <a:off x="972573" y="56545"/>
              <a:ext cx="8129159" cy="5320210"/>
            </a:xfrm>
            <a:prstGeom prst="rect">
              <a:avLst/>
            </a:prstGeom>
          </p:spPr>
        </p:pic>
        <p:pic>
          <p:nvPicPr>
            <p:cNvPr id="6" name="Picture 5">
              <a:extLst>
                <a:ext uri="{FF2B5EF4-FFF2-40B4-BE49-F238E27FC236}">
                  <a16:creationId xmlns:a16="http://schemas.microsoft.com/office/drawing/2014/main" id="{36280100-EB98-474A-90D7-723126A14BA7}"/>
                </a:ext>
              </a:extLst>
            </p:cNvPr>
            <p:cNvPicPr>
              <a:picLocks noChangeAspect="1"/>
            </p:cNvPicPr>
            <p:nvPr/>
          </p:nvPicPr>
          <p:blipFill>
            <a:blip r:embed="rId3"/>
            <a:stretch>
              <a:fillRect/>
            </a:stretch>
          </p:blipFill>
          <p:spPr>
            <a:xfrm>
              <a:off x="4769866" y="1089680"/>
              <a:ext cx="774564" cy="774564"/>
            </a:xfrm>
            <a:prstGeom prst="rect">
              <a:avLst/>
            </a:prstGeom>
          </p:spPr>
        </p:pic>
      </p:grpSp>
      <p:sp>
        <p:nvSpPr>
          <p:cNvPr id="10" name="Rectangle 9">
            <a:extLst>
              <a:ext uri="{FF2B5EF4-FFF2-40B4-BE49-F238E27FC236}">
                <a16:creationId xmlns:a16="http://schemas.microsoft.com/office/drawing/2014/main" id="{CEDDE8FF-C58D-45C2-B42C-73B3547D031E}"/>
              </a:ext>
            </a:extLst>
          </p:cNvPr>
          <p:cNvSpPr/>
          <p:nvPr/>
        </p:nvSpPr>
        <p:spPr>
          <a:xfrm>
            <a:off x="7073798" y="2838298"/>
            <a:ext cx="3050439" cy="51937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7783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32A81-5667-4352-8BA6-9342E667E015}"/>
              </a:ext>
            </a:extLst>
          </p:cNvPr>
          <p:cNvSpPr>
            <a:spLocks noGrp="1"/>
          </p:cNvSpPr>
          <p:nvPr>
            <p:ph sz="half" idx="1"/>
          </p:nvPr>
        </p:nvSpPr>
        <p:spPr/>
        <p:txBody>
          <a:bodyPr>
            <a:normAutofit lnSpcReduction="10000"/>
          </a:bodyPr>
          <a:lstStyle/>
          <a:p>
            <a:pPr marL="457200" indent="-457200">
              <a:lnSpc>
                <a:spcPct val="120000"/>
              </a:lnSpc>
              <a:buFont typeface="+mj-lt"/>
              <a:buAutoNum type="arabicPeriod"/>
            </a:pPr>
            <a:r>
              <a:rPr lang="en-AU" dirty="0"/>
              <a:t>Read pages 41 – 50 of your text book. </a:t>
            </a:r>
          </a:p>
          <a:p>
            <a:pPr marL="457200" indent="-457200">
              <a:lnSpc>
                <a:spcPct val="120000"/>
              </a:lnSpc>
              <a:buFont typeface="+mj-lt"/>
              <a:buAutoNum type="arabicPeriod"/>
            </a:pPr>
            <a:endParaRPr lang="en-AU" dirty="0"/>
          </a:p>
          <a:p>
            <a:pPr marL="457200" indent="-457200">
              <a:lnSpc>
                <a:spcPct val="120000"/>
              </a:lnSpc>
              <a:buFont typeface="+mj-lt"/>
              <a:buAutoNum type="arabicPeriod"/>
            </a:pPr>
            <a:r>
              <a:rPr lang="en-AU" dirty="0"/>
              <a:t>Explain what the terms ‘responsible’ and ‘parliamentary’ mean in the term ‘responsible parliamentary democracy.</a:t>
            </a:r>
          </a:p>
          <a:p>
            <a:pPr marL="457200" indent="-457200">
              <a:lnSpc>
                <a:spcPct val="120000"/>
              </a:lnSpc>
              <a:buFont typeface="+mj-lt"/>
              <a:buAutoNum type="arabicPeriod"/>
            </a:pPr>
            <a:endParaRPr lang="en-AU" dirty="0"/>
          </a:p>
          <a:p>
            <a:pPr marL="457200" indent="-457200">
              <a:lnSpc>
                <a:spcPct val="120000"/>
              </a:lnSpc>
              <a:buFont typeface="+mj-lt"/>
              <a:buAutoNum type="arabicPeriod"/>
            </a:pPr>
            <a:r>
              <a:rPr lang="en-AU" dirty="0"/>
              <a:t>Describe the ways that government can be held accountable in Australia.</a:t>
            </a:r>
          </a:p>
          <a:p>
            <a:pPr marL="457200" indent="-457200">
              <a:lnSpc>
                <a:spcPct val="120000"/>
              </a:lnSpc>
              <a:buFont typeface="+mj-lt"/>
              <a:buAutoNum type="arabicPeriod"/>
            </a:pPr>
            <a:endParaRPr lang="en-AU" dirty="0"/>
          </a:p>
          <a:p>
            <a:pPr marL="457200" indent="-457200">
              <a:lnSpc>
                <a:spcPct val="120000"/>
              </a:lnSpc>
              <a:buFont typeface="+mj-lt"/>
              <a:buAutoNum type="arabicPeriod"/>
            </a:pPr>
            <a:r>
              <a:rPr lang="en-AU" dirty="0"/>
              <a:t>Outline the ‘chain of responsibility’ in the Westminster System.</a:t>
            </a:r>
          </a:p>
          <a:p>
            <a:pPr marL="457200" indent="-457200">
              <a:lnSpc>
                <a:spcPct val="120000"/>
              </a:lnSpc>
              <a:buFont typeface="+mj-lt"/>
              <a:buAutoNum type="arabicPeriod"/>
            </a:pPr>
            <a:endParaRPr lang="en-AU" dirty="0"/>
          </a:p>
          <a:p>
            <a:pPr marL="457200" indent="-457200">
              <a:lnSpc>
                <a:spcPct val="120000"/>
              </a:lnSpc>
              <a:buFont typeface="+mj-lt"/>
              <a:buAutoNum type="arabicPeriod"/>
            </a:pPr>
            <a:r>
              <a:rPr lang="en-AU" dirty="0"/>
              <a:t>Outline the links between the legislature and the executive and how power is exercised.</a:t>
            </a:r>
          </a:p>
        </p:txBody>
      </p:sp>
    </p:spTree>
    <p:extLst>
      <p:ext uri="{BB962C8B-B14F-4D97-AF65-F5344CB8AC3E}">
        <p14:creationId xmlns:p14="http://schemas.microsoft.com/office/powerpoint/2010/main" val="633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8472" t="19096" r="5322" b="7780"/>
          <a:stretch/>
        </p:blipFill>
        <p:spPr>
          <a:xfrm>
            <a:off x="352621" y="735107"/>
            <a:ext cx="5117556" cy="5635812"/>
          </a:xfrm>
        </p:spPr>
      </p:pic>
      <p:sp>
        <p:nvSpPr>
          <p:cNvPr id="4" name="TextBox 3"/>
          <p:cNvSpPr txBox="1"/>
          <p:nvPr/>
        </p:nvSpPr>
        <p:spPr>
          <a:xfrm>
            <a:off x="5479855" y="302575"/>
            <a:ext cx="6628474" cy="6370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defRPr/>
            </a:pPr>
            <a:r>
              <a:rPr kumimoji="0" lang="en-AU"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Title: 	</a:t>
            </a:r>
            <a:r>
              <a:rPr lang="en-AU" sz="2400" b="1" dirty="0">
                <a:solidFill>
                  <a:prstClr val="black"/>
                </a:solidFill>
                <a:latin typeface="Arial" panose="020B0604020202020204" pitchFamily="34" charset="0"/>
                <a:cs typeface="Arial" panose="020B0604020202020204" pitchFamily="34" charset="0"/>
              </a:rPr>
              <a:t>Australia’s System of Government - 	Responsible Parliamentary 	Government</a:t>
            </a:r>
          </a:p>
          <a:p>
            <a:pPr lvl="0">
              <a:defRPr/>
            </a:pPr>
            <a:endParaRPr lang="en-AU" sz="2400" b="1" dirty="0">
              <a:solidFill>
                <a:prstClr val="black"/>
              </a:solidFill>
              <a:latin typeface="Arial" panose="020B0604020202020204" pitchFamily="34" charset="0"/>
              <a:cs typeface="Arial" panose="020B0604020202020204" pitchFamily="34" charset="0"/>
            </a:endParaRPr>
          </a:p>
          <a:p>
            <a:pPr lvl="0">
              <a:defRPr/>
            </a:pPr>
            <a:r>
              <a:rPr lang="en-AU" sz="2400" b="1" dirty="0">
                <a:solidFill>
                  <a:srgbClr val="7030A0"/>
                </a:solidFill>
                <a:latin typeface="Arial" panose="020B0604020202020204" pitchFamily="34" charset="0"/>
                <a:cs typeface="Arial" panose="020B0604020202020204" pitchFamily="34" charset="0"/>
              </a:rPr>
              <a:t>EQ: 	What are the features of a	Responsible Government in the 	Australian Political and Legal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Key Word [headings on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Notes </a:t>
            </a:r>
            <a:endParaRPr kumimoji="0" lang="en-AU" sz="24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Homework </a:t>
            </a:r>
            <a:r>
              <a:rPr kumimoji="0" lang="en-AU" sz="2400" b="1" i="1"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a:t>
            </a:r>
            <a:r>
              <a:rPr kumimoji="0" lang="en-AU" sz="2400" b="1" i="1" u="none" strike="noStrike" kern="1200" cap="none" spc="0" normalizeH="0" baseline="0" noProof="0" dirty="0">
                <a:ln>
                  <a:noFill/>
                </a:ln>
                <a:solidFill>
                  <a:srgbClr val="FFC000">
                    <a:lumMod val="75000"/>
                  </a:srgbClr>
                </a:solidFill>
                <a:effectLst/>
                <a:uLnTx/>
                <a:uFillTx/>
                <a:latin typeface="Arial" panose="020B0604020202020204" pitchFamily="34" charset="0"/>
                <a:cs typeface="Arial" panose="020B0604020202020204" pitchFamily="34" charset="0"/>
              </a:rPr>
              <a:t>Do not </a:t>
            </a:r>
            <a:r>
              <a:rPr kumimoji="0" lang="en-AU" sz="2400" b="1" i="1"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rule up this section until we are finished with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Answer EQ in Summary section</a:t>
            </a:r>
            <a:endParaRPr kumimoji="0" lang="en-AU" sz="2400" b="1" i="0" u="none" strike="noStrike" kern="1200" cap="none" spc="0" normalizeH="0" baseline="0" noProof="0" dirty="0">
              <a:ln>
                <a:noFill/>
              </a:ln>
              <a:solidFill>
                <a:srgbClr val="0070C0"/>
              </a:solidFill>
              <a:effectLst/>
              <a:uLnTx/>
              <a:uFillTx/>
              <a:latin typeface="Calibri" panose="020F0502020204030204"/>
            </a:endParaRPr>
          </a:p>
        </p:txBody>
      </p:sp>
      <p:sp>
        <p:nvSpPr>
          <p:cNvPr id="8" name="Left Arrow 7"/>
          <p:cNvSpPr/>
          <p:nvPr/>
        </p:nvSpPr>
        <p:spPr>
          <a:xfrm>
            <a:off x="2513213" y="3847837"/>
            <a:ext cx="1982363" cy="13750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Notes</a:t>
            </a:r>
          </a:p>
        </p:txBody>
      </p:sp>
      <p:sp>
        <p:nvSpPr>
          <p:cNvPr id="9" name="Left Arrow 8"/>
          <p:cNvSpPr/>
          <p:nvPr/>
        </p:nvSpPr>
        <p:spPr>
          <a:xfrm>
            <a:off x="1384333" y="2416950"/>
            <a:ext cx="1982363" cy="137509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Keywords</a:t>
            </a:r>
          </a:p>
        </p:txBody>
      </p:sp>
      <p:sp>
        <p:nvSpPr>
          <p:cNvPr id="6" name="Left Arrow 7">
            <a:extLst>
              <a:ext uri="{FF2B5EF4-FFF2-40B4-BE49-F238E27FC236}">
                <a16:creationId xmlns:a16="http://schemas.microsoft.com/office/drawing/2014/main" id="{014B73EC-578E-406E-A6AB-EF6F1184B9F7}"/>
              </a:ext>
            </a:extLst>
          </p:cNvPr>
          <p:cNvSpPr/>
          <p:nvPr/>
        </p:nvSpPr>
        <p:spPr>
          <a:xfrm>
            <a:off x="3427255" y="1715196"/>
            <a:ext cx="1982363" cy="607423"/>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EQ</a:t>
            </a:r>
          </a:p>
        </p:txBody>
      </p:sp>
      <p:sp>
        <p:nvSpPr>
          <p:cNvPr id="7" name="Left Arrow 7">
            <a:extLst>
              <a:ext uri="{FF2B5EF4-FFF2-40B4-BE49-F238E27FC236}">
                <a16:creationId xmlns:a16="http://schemas.microsoft.com/office/drawing/2014/main" id="{927C2968-EB64-443B-9F93-23E749D43540}"/>
              </a:ext>
            </a:extLst>
          </p:cNvPr>
          <p:cNvSpPr/>
          <p:nvPr/>
        </p:nvSpPr>
        <p:spPr>
          <a:xfrm>
            <a:off x="3027168" y="5472441"/>
            <a:ext cx="1982363" cy="946161"/>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Homework</a:t>
            </a:r>
          </a:p>
        </p:txBody>
      </p:sp>
      <p:sp>
        <p:nvSpPr>
          <p:cNvPr id="10" name="Left Arrow 7">
            <a:extLst>
              <a:ext uri="{FF2B5EF4-FFF2-40B4-BE49-F238E27FC236}">
                <a16:creationId xmlns:a16="http://schemas.microsoft.com/office/drawing/2014/main" id="{A47AA1B2-DE7F-4819-B7F7-92C740F7A0C2}"/>
              </a:ext>
            </a:extLst>
          </p:cNvPr>
          <p:cNvSpPr/>
          <p:nvPr/>
        </p:nvSpPr>
        <p:spPr>
          <a:xfrm>
            <a:off x="3427255" y="962246"/>
            <a:ext cx="1982363" cy="60742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Title</a:t>
            </a:r>
          </a:p>
        </p:txBody>
      </p:sp>
    </p:spTree>
    <p:extLst>
      <p:ext uri="{BB962C8B-B14F-4D97-AF65-F5344CB8AC3E}">
        <p14:creationId xmlns:p14="http://schemas.microsoft.com/office/powerpoint/2010/main" val="219068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arn(inVertical)">
                                      <p:cBhvr>
                                        <p:cTn id="12" dur="500"/>
                                        <p:tgtEl>
                                          <p:spTgt spid="4">
                                            <p:txEl>
                                              <p:pRg st="4" end="4"/>
                                            </p:txEl>
                                          </p:spTgt>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 calcmode="lin" valueType="num">
                                      <p:cBhvr additive="base">
                                        <p:cTn id="3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Effect transition="in" filter="wipe(down)">
                                      <p:cBhvr>
                                        <p:cTn id="51" dur="500"/>
                                        <p:tgtEl>
                                          <p:spTgt spid="4">
                                            <p:txEl>
                                              <p:pRg st="9" end="9"/>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4">
                                            <p:txEl>
                                              <p:pRg st="10" end="10"/>
                                            </p:txEl>
                                          </p:spTgt>
                                        </p:tgtEl>
                                        <p:attrNameLst>
                                          <p:attrName>style.visibility</p:attrName>
                                        </p:attrNameLst>
                                      </p:cBhvr>
                                      <p:to>
                                        <p:strVal val="visible"/>
                                      </p:to>
                                    </p:set>
                                    <p:animEffect transition="in" filter="wipe(down)">
                                      <p:cBhvr>
                                        <p:cTn id="54" dur="500"/>
                                        <p:tgtEl>
                                          <p:spTgt spid="4">
                                            <p:txEl>
                                              <p:pRg st="10" end="10"/>
                                            </p:txEl>
                                          </p:spTgt>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9823347-E8FF-4881-AF99-51E707AE199F}"/>
              </a:ext>
            </a:extLst>
          </p:cNvPr>
          <p:cNvGrpSpPr/>
          <p:nvPr/>
        </p:nvGrpSpPr>
        <p:grpSpPr>
          <a:xfrm>
            <a:off x="1896196" y="1344360"/>
            <a:ext cx="8129159" cy="5320210"/>
            <a:chOff x="1014795" y="1272746"/>
            <a:chExt cx="8129159" cy="5320210"/>
          </a:xfrm>
        </p:grpSpPr>
        <p:pic>
          <p:nvPicPr>
            <p:cNvPr id="2" name="Picture 1"/>
            <p:cNvPicPr>
              <a:picLocks noChangeAspect="1"/>
            </p:cNvPicPr>
            <p:nvPr/>
          </p:nvPicPr>
          <p:blipFill>
            <a:blip r:embed="rId2"/>
            <a:stretch>
              <a:fillRect/>
            </a:stretch>
          </p:blipFill>
          <p:spPr>
            <a:xfrm>
              <a:off x="1014795" y="1272746"/>
              <a:ext cx="8129159" cy="5320210"/>
            </a:xfrm>
            <a:prstGeom prst="rect">
              <a:avLst/>
            </a:prstGeom>
          </p:spPr>
        </p:pic>
        <p:pic>
          <p:nvPicPr>
            <p:cNvPr id="4" name="Picture 3">
              <a:extLst>
                <a:ext uri="{FF2B5EF4-FFF2-40B4-BE49-F238E27FC236}">
                  <a16:creationId xmlns:a16="http://schemas.microsoft.com/office/drawing/2014/main" id="{E80ED4DB-F7B8-4CE3-9407-9159C82D66E3}"/>
                </a:ext>
              </a:extLst>
            </p:cNvPr>
            <p:cNvPicPr>
              <a:picLocks noChangeAspect="1"/>
            </p:cNvPicPr>
            <p:nvPr/>
          </p:nvPicPr>
          <p:blipFill>
            <a:blip r:embed="rId3"/>
            <a:stretch>
              <a:fillRect/>
            </a:stretch>
          </p:blipFill>
          <p:spPr>
            <a:xfrm>
              <a:off x="4792590" y="2329370"/>
              <a:ext cx="774564" cy="774564"/>
            </a:xfrm>
            <a:prstGeom prst="rect">
              <a:avLst/>
            </a:prstGeom>
          </p:spPr>
        </p:pic>
      </p:grpSp>
      <p:sp>
        <p:nvSpPr>
          <p:cNvPr id="5" name="Rectangle 4"/>
          <p:cNvSpPr/>
          <p:nvPr/>
        </p:nvSpPr>
        <p:spPr>
          <a:xfrm>
            <a:off x="1933664" y="740586"/>
            <a:ext cx="8706999" cy="584775"/>
          </a:xfrm>
          <a:prstGeom prst="rect">
            <a:avLst/>
          </a:prstGeom>
        </p:spPr>
        <p:txBody>
          <a:bodyPr wrap="square">
            <a:spAutoFit/>
          </a:bodyPr>
          <a:lstStyle/>
          <a:p>
            <a:r>
              <a:rPr lang="en-GB" sz="3200" b="1" dirty="0">
                <a:solidFill>
                  <a:srgbClr val="FF0000"/>
                </a:solidFill>
                <a:latin typeface="Arial" panose="020B0604020202020204" pitchFamily="34" charset="0"/>
                <a:cs typeface="Arial" panose="020B0604020202020204" pitchFamily="34" charset="0"/>
              </a:rPr>
              <a:t>The Structure of the Australian Government</a:t>
            </a:r>
            <a:endParaRPr lang="en-US" sz="3200" b="1" dirty="0">
              <a:solidFill>
                <a:srgbClr val="FF0000"/>
              </a:solidFill>
              <a:latin typeface="Arial" panose="020B0604020202020204" pitchFamily="34" charset="0"/>
              <a:cs typeface="Arial" panose="020B0604020202020204" pitchFamily="34" charset="0"/>
            </a:endParaRPr>
          </a:p>
        </p:txBody>
      </p:sp>
      <p:sp>
        <p:nvSpPr>
          <p:cNvPr id="6" name="Oval 5"/>
          <p:cNvSpPr/>
          <p:nvPr/>
        </p:nvSpPr>
        <p:spPr>
          <a:xfrm>
            <a:off x="5335935" y="4971417"/>
            <a:ext cx="1450676" cy="92015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926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FB774C-AAFE-40CC-A20B-DD2C8433B3F7}"/>
              </a:ext>
            </a:extLst>
          </p:cNvPr>
          <p:cNvSpPr>
            <a:spLocks noGrp="1"/>
          </p:cNvSpPr>
          <p:nvPr>
            <p:ph sz="half" idx="1"/>
          </p:nvPr>
        </p:nvSpPr>
        <p:spPr>
          <a:xfrm>
            <a:off x="397869" y="928360"/>
            <a:ext cx="9806835" cy="5452024"/>
          </a:xfrm>
        </p:spPr>
        <p:txBody>
          <a:bodyPr/>
          <a:lstStyle/>
          <a:p>
            <a:pPr>
              <a:lnSpc>
                <a:spcPct val="120000"/>
              </a:lnSpc>
            </a:pPr>
            <a:r>
              <a:rPr lang="en-AU" dirty="0"/>
              <a:t>The executive has three key elements:</a:t>
            </a:r>
          </a:p>
          <a:p>
            <a:pPr marL="914400" lvl="1" indent="-457200">
              <a:lnSpc>
                <a:spcPct val="120000"/>
              </a:lnSpc>
              <a:spcBef>
                <a:spcPts val="0"/>
              </a:spcBef>
              <a:spcAft>
                <a:spcPts val="600"/>
              </a:spcAft>
              <a:buFont typeface="+mj-lt"/>
              <a:buAutoNum type="arabicPeriod"/>
            </a:pPr>
            <a:endParaRPr lang="en-AU" dirty="0"/>
          </a:p>
          <a:p>
            <a:pPr marL="914400" lvl="1" indent="-457200">
              <a:lnSpc>
                <a:spcPct val="120000"/>
              </a:lnSpc>
              <a:spcBef>
                <a:spcPts val="0"/>
              </a:spcBef>
              <a:spcAft>
                <a:spcPts val="600"/>
              </a:spcAft>
              <a:buFont typeface="+mj-lt"/>
              <a:buAutoNum type="arabicPeriod"/>
            </a:pPr>
            <a:r>
              <a:rPr lang="en-AU" dirty="0"/>
              <a:t>Constitutional (formal) executive = the Monarch and the Governor General</a:t>
            </a:r>
          </a:p>
          <a:p>
            <a:pPr marL="914400" lvl="1" indent="-457200">
              <a:lnSpc>
                <a:spcPct val="120000"/>
              </a:lnSpc>
              <a:spcBef>
                <a:spcPts val="0"/>
              </a:spcBef>
              <a:spcAft>
                <a:spcPts val="600"/>
              </a:spcAft>
              <a:buFont typeface="+mj-lt"/>
              <a:buAutoNum type="arabicPeriod"/>
            </a:pPr>
            <a:endParaRPr lang="en-AU" dirty="0"/>
          </a:p>
          <a:p>
            <a:pPr marL="914400" lvl="1" indent="-457200">
              <a:lnSpc>
                <a:spcPct val="120000"/>
              </a:lnSpc>
              <a:spcBef>
                <a:spcPts val="0"/>
              </a:spcBef>
              <a:spcAft>
                <a:spcPts val="600"/>
              </a:spcAft>
              <a:buFont typeface="+mj-lt"/>
              <a:buAutoNum type="arabicPeriod"/>
            </a:pPr>
            <a:r>
              <a:rPr lang="en-AU" dirty="0"/>
              <a:t>Political (real) executive = Prime Minister and Cabinet</a:t>
            </a:r>
          </a:p>
          <a:p>
            <a:pPr marL="914400" lvl="1" indent="-457200">
              <a:lnSpc>
                <a:spcPct val="120000"/>
              </a:lnSpc>
              <a:spcBef>
                <a:spcPts val="0"/>
              </a:spcBef>
              <a:spcAft>
                <a:spcPts val="600"/>
              </a:spcAft>
              <a:buFont typeface="+mj-lt"/>
              <a:buAutoNum type="arabicPeriod"/>
            </a:pPr>
            <a:endParaRPr lang="en-AU" dirty="0"/>
          </a:p>
          <a:p>
            <a:pPr marL="914400" lvl="1" indent="-457200">
              <a:lnSpc>
                <a:spcPct val="120000"/>
              </a:lnSpc>
              <a:spcBef>
                <a:spcPts val="0"/>
              </a:spcBef>
              <a:spcAft>
                <a:spcPts val="600"/>
              </a:spcAft>
              <a:buFont typeface="+mj-lt"/>
              <a:buAutoNum type="arabicPeriod"/>
            </a:pPr>
            <a:r>
              <a:rPr lang="en-AU" dirty="0"/>
              <a:t>Administrative executive = Public Service (government departments and workers)</a:t>
            </a:r>
          </a:p>
          <a:p>
            <a:endParaRPr lang="en-AU" dirty="0"/>
          </a:p>
        </p:txBody>
      </p:sp>
      <p:sp>
        <p:nvSpPr>
          <p:cNvPr id="3" name="TextBox 2">
            <a:extLst>
              <a:ext uri="{FF2B5EF4-FFF2-40B4-BE49-F238E27FC236}">
                <a16:creationId xmlns:a16="http://schemas.microsoft.com/office/drawing/2014/main" id="{8347F736-9678-45E3-9B0E-E38238EE2B36}"/>
              </a:ext>
            </a:extLst>
          </p:cNvPr>
          <p:cNvSpPr txBox="1"/>
          <p:nvPr/>
        </p:nvSpPr>
        <p:spPr>
          <a:xfrm>
            <a:off x="4704623" y="132623"/>
            <a:ext cx="7487377" cy="538609"/>
          </a:xfrm>
          <a:prstGeom prst="rect">
            <a:avLst/>
          </a:prstGeom>
          <a:noFill/>
        </p:spPr>
        <p:txBody>
          <a:bodyPr wrap="square" rtlCol="0">
            <a:spAutoFit/>
          </a:bodyPr>
          <a:lstStyle/>
          <a:p>
            <a:r>
              <a:rPr lang="en-AU" sz="2900" b="1" dirty="0">
                <a:solidFill>
                  <a:srgbClr val="FF0000"/>
                </a:solidFill>
              </a:rPr>
              <a:t>The Executive</a:t>
            </a:r>
          </a:p>
        </p:txBody>
      </p:sp>
      <p:graphicFrame>
        <p:nvGraphicFramePr>
          <p:cNvPr id="4" name="Google Shape;219;p41">
            <a:extLst>
              <a:ext uri="{FF2B5EF4-FFF2-40B4-BE49-F238E27FC236}">
                <a16:creationId xmlns:a16="http://schemas.microsoft.com/office/drawing/2014/main" id="{DFCF8864-34DF-4114-A5F3-AC6E176D152B}"/>
              </a:ext>
            </a:extLst>
          </p:cNvPr>
          <p:cNvGraphicFramePr/>
          <p:nvPr>
            <p:extLst>
              <p:ext uri="{D42A27DB-BD31-4B8C-83A1-F6EECF244321}">
                <p14:modId xmlns:p14="http://schemas.microsoft.com/office/powerpoint/2010/main" val="542093814"/>
              </p:ext>
            </p:extLst>
          </p:nvPr>
        </p:nvGraphicFramePr>
        <p:xfrm>
          <a:off x="9608109" y="671232"/>
          <a:ext cx="2378735" cy="1821639"/>
        </p:xfrm>
        <a:graphic>
          <a:graphicData uri="http://schemas.openxmlformats.org/drawingml/2006/table">
            <a:tbl>
              <a:tblPr>
                <a:noFill/>
              </a:tblPr>
              <a:tblGrid>
                <a:gridCol w="2378735">
                  <a:extLst>
                    <a:ext uri="{9D8B030D-6E8A-4147-A177-3AD203B41FA5}">
                      <a16:colId xmlns:a16="http://schemas.microsoft.com/office/drawing/2014/main" val="20000"/>
                    </a:ext>
                  </a:extLst>
                </a:gridCol>
              </a:tblGrid>
              <a:tr h="433762">
                <a:tc>
                  <a:txBody>
                    <a:bodyPr/>
                    <a:lstStyle/>
                    <a:p>
                      <a:pPr marL="0" lvl="0" indent="0" algn="l" rtl="0">
                        <a:spcBef>
                          <a:spcPts val="0"/>
                        </a:spcBef>
                        <a:spcAft>
                          <a:spcPts val="0"/>
                        </a:spcAft>
                        <a:buNone/>
                      </a:pPr>
                      <a:r>
                        <a:rPr lang="en-GB" sz="1500" b="1" dirty="0">
                          <a:solidFill>
                            <a:srgbClr val="FFFFFF"/>
                          </a:solidFill>
                          <a:latin typeface="Arial" panose="020B0604020202020204" pitchFamily="34" charset="0"/>
                          <a:ea typeface="Century Gothic"/>
                          <a:cs typeface="Arial" panose="020B0604020202020204" pitchFamily="34" charset="0"/>
                          <a:sym typeface="Century Gothic"/>
                        </a:rPr>
                        <a:t>CHECK FOR UNDERSTANDING</a:t>
                      </a:r>
                      <a:endParaRPr sz="1500" b="1" dirty="0">
                        <a:solidFill>
                          <a:srgbClr val="FFFFFF"/>
                        </a:solidFill>
                        <a:latin typeface="Arial" panose="020B0604020202020204" pitchFamily="34" charset="0"/>
                        <a:ea typeface="Century Gothic"/>
                        <a:cs typeface="Arial" panose="020B0604020202020204" pitchFamily="34" charset="0"/>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1120639">
                <a:tc>
                  <a:txBody>
                    <a:bodyPr/>
                    <a:lstStyle/>
                    <a:p>
                      <a:pPr marL="0" lvl="0" indent="0" algn="l" rtl="0">
                        <a:lnSpc>
                          <a:spcPct val="115000"/>
                        </a:lnSpc>
                        <a:spcBef>
                          <a:spcPts val="0"/>
                        </a:spcBef>
                        <a:spcAft>
                          <a:spcPts val="0"/>
                        </a:spcAft>
                        <a:buNone/>
                      </a:pPr>
                      <a:r>
                        <a:rPr lang="en-GB" sz="1600" dirty="0">
                          <a:latin typeface="Arial" panose="020B0604020202020204" pitchFamily="34" charset="0"/>
                          <a:cs typeface="Arial" panose="020B0604020202020204" pitchFamily="34" charset="0"/>
                        </a:rPr>
                        <a:t>What does the text mean by ‘formal’ and ‘real’?</a:t>
                      </a:r>
                      <a:endParaRPr sz="1500" dirty="0">
                        <a:solidFill>
                          <a:schemeClr val="dk1"/>
                        </a:solidFill>
                        <a:latin typeface="Arial" panose="020B0604020202020204" pitchFamily="34" charset="0"/>
                        <a:ea typeface="Century Gothic"/>
                        <a:cs typeface="Arial" panose="020B0604020202020204" pitchFamily="34" charset="0"/>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3007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D729D-715C-47B9-B0FE-25FB5AF9FF26}"/>
              </a:ext>
            </a:extLst>
          </p:cNvPr>
          <p:cNvSpPr>
            <a:spLocks noGrp="1"/>
          </p:cNvSpPr>
          <p:nvPr>
            <p:ph sz="half" idx="1"/>
          </p:nvPr>
        </p:nvSpPr>
        <p:spPr>
          <a:xfrm>
            <a:off x="4289556" y="760780"/>
            <a:ext cx="7539122" cy="5452024"/>
          </a:xfrm>
        </p:spPr>
        <p:txBody>
          <a:bodyPr/>
          <a:lstStyle/>
          <a:p>
            <a:pPr>
              <a:lnSpc>
                <a:spcPct val="120000"/>
              </a:lnSpc>
            </a:pPr>
            <a:r>
              <a:rPr lang="en-AU" dirty="0"/>
              <a:t>When people talk about the government, generally they are referring to the executive arm of government.</a:t>
            </a:r>
          </a:p>
          <a:p>
            <a:pPr>
              <a:lnSpc>
                <a:spcPct val="120000"/>
              </a:lnSpc>
            </a:pPr>
            <a:r>
              <a:rPr lang="en-AU" dirty="0"/>
              <a:t>In Australia, the leader of the party / coalition with the most seats in the lower house of parliament will become the Prime Minister, has the role of the ‘Head of Government’ and…</a:t>
            </a:r>
          </a:p>
          <a:p>
            <a:pPr marL="0" indent="0">
              <a:lnSpc>
                <a:spcPct val="120000"/>
              </a:lnSpc>
              <a:buNone/>
            </a:pPr>
            <a:r>
              <a:rPr lang="en-AU" b="1" i="1" dirty="0"/>
              <a:t>	"determines / coordinates policy and the 	administration of government."</a:t>
            </a:r>
          </a:p>
          <a:p>
            <a:endParaRPr lang="en-AU" dirty="0"/>
          </a:p>
        </p:txBody>
      </p:sp>
      <p:sp>
        <p:nvSpPr>
          <p:cNvPr id="4" name="TextBox 3">
            <a:extLst>
              <a:ext uri="{FF2B5EF4-FFF2-40B4-BE49-F238E27FC236}">
                <a16:creationId xmlns:a16="http://schemas.microsoft.com/office/drawing/2014/main" id="{3054625B-C3FA-423A-8651-E883AE1DFFC0}"/>
              </a:ext>
            </a:extLst>
          </p:cNvPr>
          <p:cNvSpPr txBox="1"/>
          <p:nvPr/>
        </p:nvSpPr>
        <p:spPr>
          <a:xfrm>
            <a:off x="4704623" y="132623"/>
            <a:ext cx="7487377" cy="538609"/>
          </a:xfrm>
          <a:prstGeom prst="rect">
            <a:avLst/>
          </a:prstGeom>
          <a:noFill/>
        </p:spPr>
        <p:txBody>
          <a:bodyPr wrap="square" rtlCol="0">
            <a:spAutoFit/>
          </a:bodyPr>
          <a:lstStyle/>
          <a:p>
            <a:r>
              <a:rPr lang="en-AU" sz="2900" b="1" dirty="0">
                <a:solidFill>
                  <a:srgbClr val="FF0000"/>
                </a:solidFill>
              </a:rPr>
              <a:t>Government in Australia</a:t>
            </a:r>
          </a:p>
        </p:txBody>
      </p:sp>
      <p:graphicFrame>
        <p:nvGraphicFramePr>
          <p:cNvPr id="5" name="Google Shape;219;p41">
            <a:extLst>
              <a:ext uri="{FF2B5EF4-FFF2-40B4-BE49-F238E27FC236}">
                <a16:creationId xmlns:a16="http://schemas.microsoft.com/office/drawing/2014/main" id="{B4EFAD99-32D4-42D8-8FB2-063E7373BE87}"/>
              </a:ext>
            </a:extLst>
          </p:cNvPr>
          <p:cNvGraphicFramePr/>
          <p:nvPr>
            <p:extLst>
              <p:ext uri="{D42A27DB-BD31-4B8C-83A1-F6EECF244321}">
                <p14:modId xmlns:p14="http://schemas.microsoft.com/office/powerpoint/2010/main" val="4068341009"/>
              </p:ext>
            </p:extLst>
          </p:nvPr>
        </p:nvGraphicFramePr>
        <p:xfrm>
          <a:off x="7355665" y="5178337"/>
          <a:ext cx="3642969" cy="1268396"/>
        </p:xfrm>
        <a:graphic>
          <a:graphicData uri="http://schemas.openxmlformats.org/drawingml/2006/table">
            <a:tbl>
              <a:tblPr>
                <a:noFill/>
              </a:tblPr>
              <a:tblGrid>
                <a:gridCol w="3642969">
                  <a:extLst>
                    <a:ext uri="{9D8B030D-6E8A-4147-A177-3AD203B41FA5}">
                      <a16:colId xmlns:a16="http://schemas.microsoft.com/office/drawing/2014/main" val="20000"/>
                    </a:ext>
                  </a:extLst>
                </a:gridCol>
              </a:tblGrid>
              <a:tr h="282453">
                <a:tc>
                  <a:txBody>
                    <a:bodyPr/>
                    <a:lstStyle/>
                    <a:p>
                      <a:pPr marL="0" lvl="0" indent="0" algn="l" rtl="0">
                        <a:spcBef>
                          <a:spcPts val="0"/>
                        </a:spcBef>
                        <a:spcAft>
                          <a:spcPts val="0"/>
                        </a:spcAft>
                        <a:buNone/>
                      </a:pPr>
                      <a:r>
                        <a:rPr lang="en-GB" sz="1600" b="1" dirty="0">
                          <a:solidFill>
                            <a:srgbClr val="FFFFFF"/>
                          </a:solidFill>
                          <a:latin typeface="+mj-lt"/>
                          <a:ea typeface="Century Gothic"/>
                          <a:cs typeface="Century Gothic"/>
                          <a:sym typeface="Century Gothic"/>
                        </a:rPr>
                        <a:t>CHECK FOR UNDERSTANDING</a:t>
                      </a:r>
                      <a:endParaRPr sz="1600" b="1" dirty="0">
                        <a:solidFill>
                          <a:srgbClr val="FFFFFF"/>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432981">
                <a:tc>
                  <a:txBody>
                    <a:bodyPr/>
                    <a:lstStyle/>
                    <a:p>
                      <a:pPr marL="0" lvl="0" indent="0" algn="l" rtl="0">
                        <a:lnSpc>
                          <a:spcPct val="115000"/>
                        </a:lnSpc>
                        <a:spcBef>
                          <a:spcPts val="0"/>
                        </a:spcBef>
                        <a:spcAft>
                          <a:spcPts val="0"/>
                        </a:spcAft>
                        <a:buNone/>
                      </a:pPr>
                      <a:r>
                        <a:rPr lang="en-GB" sz="1600" dirty="0">
                          <a:solidFill>
                            <a:schemeClr val="dk1"/>
                          </a:solidFill>
                          <a:latin typeface="+mj-lt"/>
                          <a:ea typeface="Century Gothic"/>
                          <a:cs typeface="Century Gothic"/>
                          <a:sym typeface="Century Gothic"/>
                        </a:rPr>
                        <a:t>Who is Australia’s current PM and which party do they belong to?</a:t>
                      </a:r>
                      <a:endParaRPr sz="1600" dirty="0">
                        <a:solidFill>
                          <a:schemeClr val="dk1"/>
                        </a:solidFill>
                        <a:latin typeface="+mj-lt"/>
                        <a:ea typeface="Century Gothic"/>
                        <a:cs typeface="Century Gothic"/>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ECD92C79-16BE-4F96-B1EE-151DA2CBC4CB}"/>
              </a:ext>
            </a:extLst>
          </p:cNvPr>
          <p:cNvPicPr>
            <a:picLocks noChangeAspect="1"/>
          </p:cNvPicPr>
          <p:nvPr/>
        </p:nvPicPr>
        <p:blipFill>
          <a:blip r:embed="rId2"/>
          <a:stretch>
            <a:fillRect/>
          </a:stretch>
        </p:blipFill>
        <p:spPr>
          <a:xfrm>
            <a:off x="198305" y="760780"/>
            <a:ext cx="3921226" cy="5844846"/>
          </a:xfrm>
          <a:prstGeom prst="rect">
            <a:avLst/>
          </a:prstGeom>
        </p:spPr>
      </p:pic>
      <p:sp>
        <p:nvSpPr>
          <p:cNvPr id="6" name="TextBox 5">
            <a:extLst>
              <a:ext uri="{FF2B5EF4-FFF2-40B4-BE49-F238E27FC236}">
                <a16:creationId xmlns:a16="http://schemas.microsoft.com/office/drawing/2014/main" id="{8C6ACAC6-7EF1-483E-ACED-916634AF4A44}"/>
              </a:ext>
            </a:extLst>
          </p:cNvPr>
          <p:cNvSpPr txBox="1"/>
          <p:nvPr/>
        </p:nvSpPr>
        <p:spPr>
          <a:xfrm>
            <a:off x="4119531" y="5523403"/>
            <a:ext cx="2896084" cy="923330"/>
          </a:xfrm>
          <a:prstGeom prst="rect">
            <a:avLst/>
          </a:prstGeom>
          <a:noFill/>
        </p:spPr>
        <p:txBody>
          <a:bodyPr wrap="square" rtlCol="0">
            <a:spAutoFit/>
          </a:bodyPr>
          <a:lstStyle/>
          <a:p>
            <a:r>
              <a:rPr lang="en-AU" dirty="0"/>
              <a:t>Anthony Albanese Australian Prime Minister since 23 May 2022</a:t>
            </a:r>
          </a:p>
        </p:txBody>
      </p:sp>
    </p:spTree>
    <p:extLst>
      <p:ext uri="{BB962C8B-B14F-4D97-AF65-F5344CB8AC3E}">
        <p14:creationId xmlns:p14="http://schemas.microsoft.com/office/powerpoint/2010/main" val="41893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8B83EB-3F38-46AE-BDA7-71A59DED4D44}"/>
              </a:ext>
            </a:extLst>
          </p:cNvPr>
          <p:cNvSpPr>
            <a:spLocks noGrp="1"/>
          </p:cNvSpPr>
          <p:nvPr>
            <p:ph sz="half" idx="1"/>
          </p:nvPr>
        </p:nvSpPr>
        <p:spPr>
          <a:xfrm>
            <a:off x="246743" y="706072"/>
            <a:ext cx="9482473" cy="5921667"/>
          </a:xfrm>
        </p:spPr>
        <p:txBody>
          <a:bodyPr>
            <a:noAutofit/>
          </a:bodyPr>
          <a:lstStyle/>
          <a:p>
            <a:pPr>
              <a:lnSpc>
                <a:spcPct val="125000"/>
              </a:lnSpc>
            </a:pPr>
            <a:r>
              <a:rPr lang="en-AU" sz="2200" dirty="0"/>
              <a:t>The Prime Minister is the leader of the Australian Government and is a member of the House of Representatives</a:t>
            </a:r>
          </a:p>
          <a:p>
            <a:pPr>
              <a:lnSpc>
                <a:spcPct val="125000"/>
              </a:lnSpc>
            </a:pPr>
            <a:r>
              <a:rPr lang="en-AU" sz="2200" dirty="0"/>
              <a:t>Our current Prime Minister is Anthony Albanese who was sworn in by the Governor-General on 23 May 2022, and is the leader of the Labor party. </a:t>
            </a:r>
          </a:p>
          <a:p>
            <a:pPr>
              <a:lnSpc>
                <a:spcPct val="125000"/>
              </a:lnSpc>
            </a:pPr>
            <a:r>
              <a:rPr lang="en-AU" sz="2200" dirty="0"/>
              <a:t>The Deputy Labor leader is Richard Marles</a:t>
            </a:r>
          </a:p>
          <a:p>
            <a:pPr>
              <a:lnSpc>
                <a:spcPct val="125000"/>
              </a:lnSpc>
            </a:pPr>
            <a:r>
              <a:rPr lang="en-AU" sz="2200" dirty="0"/>
              <a:t>Australia has had 31 prime ministers since Federation in 1901</a:t>
            </a:r>
          </a:p>
          <a:p>
            <a:pPr>
              <a:lnSpc>
                <a:spcPct val="125000"/>
              </a:lnSpc>
            </a:pPr>
            <a:r>
              <a:rPr lang="en-AU" sz="2200" dirty="0"/>
              <a:t>The role of PM is not mentioned in the Australian Constitution, instead, the Prime Minister works according to practices and customs that developed over hundreds of years in the British Parliament and were then adopted by the Australian Parliament (Conventions)</a:t>
            </a:r>
          </a:p>
          <a:p>
            <a:pPr>
              <a:lnSpc>
                <a:spcPct val="125000"/>
              </a:lnSpc>
            </a:pPr>
            <a:r>
              <a:rPr lang="en-AU" sz="2200" dirty="0"/>
              <a:t>Party leaders are chosen depending on the election process of their political party</a:t>
            </a:r>
          </a:p>
          <a:p>
            <a:pPr>
              <a:lnSpc>
                <a:spcPct val="125000"/>
              </a:lnSpc>
            </a:pPr>
            <a:r>
              <a:rPr lang="en-AU" sz="2200" dirty="0">
                <a:hlinkClick r:id="rId2"/>
              </a:rPr>
              <a:t>https://youtu.be/897DD33ezjU</a:t>
            </a:r>
            <a:r>
              <a:rPr lang="en-AU" sz="2200" dirty="0"/>
              <a:t> (2:07 mins).</a:t>
            </a:r>
          </a:p>
        </p:txBody>
      </p:sp>
      <p:sp>
        <p:nvSpPr>
          <p:cNvPr id="3" name="Title 1">
            <a:extLst>
              <a:ext uri="{FF2B5EF4-FFF2-40B4-BE49-F238E27FC236}">
                <a16:creationId xmlns:a16="http://schemas.microsoft.com/office/drawing/2014/main" id="{490518F2-0284-443C-AC41-844A25756D58}"/>
              </a:ext>
            </a:extLst>
          </p:cNvPr>
          <p:cNvSpPr txBox="1">
            <a:spLocks/>
          </p:cNvSpPr>
          <p:nvPr/>
        </p:nvSpPr>
        <p:spPr>
          <a:xfrm>
            <a:off x="4733026" y="226856"/>
            <a:ext cx="7164675" cy="4662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b="1" dirty="0">
                <a:solidFill>
                  <a:srgbClr val="FF0000"/>
                </a:solidFill>
              </a:rPr>
              <a:t>The Prime Minister</a:t>
            </a:r>
            <a:endParaRPr lang="en-US" sz="3200" b="1" dirty="0"/>
          </a:p>
        </p:txBody>
      </p:sp>
      <p:graphicFrame>
        <p:nvGraphicFramePr>
          <p:cNvPr id="5" name="Google Shape;219;p41">
            <a:extLst>
              <a:ext uri="{FF2B5EF4-FFF2-40B4-BE49-F238E27FC236}">
                <a16:creationId xmlns:a16="http://schemas.microsoft.com/office/drawing/2014/main" id="{28B77721-5C38-4927-9DE9-3B695D98A929}"/>
              </a:ext>
            </a:extLst>
          </p:cNvPr>
          <p:cNvGraphicFramePr/>
          <p:nvPr>
            <p:extLst>
              <p:ext uri="{D42A27DB-BD31-4B8C-83A1-F6EECF244321}">
                <p14:modId xmlns:p14="http://schemas.microsoft.com/office/powerpoint/2010/main" val="2031431300"/>
              </p:ext>
            </p:extLst>
          </p:nvPr>
        </p:nvGraphicFramePr>
        <p:xfrm>
          <a:off x="9652000" y="3349200"/>
          <a:ext cx="2378735" cy="2323004"/>
        </p:xfrm>
        <a:graphic>
          <a:graphicData uri="http://schemas.openxmlformats.org/drawingml/2006/table">
            <a:tbl>
              <a:tblPr>
                <a:noFill/>
              </a:tblPr>
              <a:tblGrid>
                <a:gridCol w="2378735">
                  <a:extLst>
                    <a:ext uri="{9D8B030D-6E8A-4147-A177-3AD203B41FA5}">
                      <a16:colId xmlns:a16="http://schemas.microsoft.com/office/drawing/2014/main" val="20000"/>
                    </a:ext>
                  </a:extLst>
                </a:gridCol>
              </a:tblGrid>
              <a:tr h="433762">
                <a:tc>
                  <a:txBody>
                    <a:bodyPr/>
                    <a:lstStyle/>
                    <a:p>
                      <a:pPr marL="0" lvl="0" indent="0" algn="l" rtl="0">
                        <a:spcBef>
                          <a:spcPts val="0"/>
                        </a:spcBef>
                        <a:spcAft>
                          <a:spcPts val="0"/>
                        </a:spcAft>
                        <a:buNone/>
                      </a:pPr>
                      <a:r>
                        <a:rPr lang="en-GB" sz="1500" b="1" dirty="0">
                          <a:solidFill>
                            <a:srgbClr val="FFFFFF"/>
                          </a:solidFill>
                          <a:latin typeface="Arial" panose="020B0604020202020204" pitchFamily="34" charset="0"/>
                          <a:ea typeface="Century Gothic"/>
                          <a:cs typeface="Arial" panose="020B0604020202020204" pitchFamily="34" charset="0"/>
                          <a:sym typeface="Century Gothic"/>
                        </a:rPr>
                        <a:t>CHECK FOR UNDERSTANDING</a:t>
                      </a:r>
                      <a:endParaRPr sz="1500" b="1" dirty="0">
                        <a:solidFill>
                          <a:srgbClr val="FFFFFF"/>
                        </a:solidFill>
                        <a:latin typeface="Arial" panose="020B0604020202020204" pitchFamily="34" charset="0"/>
                        <a:ea typeface="Century Gothic"/>
                        <a:cs typeface="Arial" panose="020B0604020202020204" pitchFamily="34" charset="0"/>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1120639">
                <a:tc>
                  <a:txBody>
                    <a:bodyPr/>
                    <a:lstStyle/>
                    <a:p>
                      <a:pPr marL="0" lvl="0" indent="0" algn="l" rtl="0">
                        <a:lnSpc>
                          <a:spcPct val="115000"/>
                        </a:lnSpc>
                        <a:spcBef>
                          <a:spcPts val="0"/>
                        </a:spcBef>
                        <a:spcAft>
                          <a:spcPts val="0"/>
                        </a:spcAft>
                        <a:buNone/>
                      </a:pPr>
                      <a:r>
                        <a:rPr lang="en-GB" sz="1600" dirty="0">
                          <a:latin typeface="Arial" panose="020B0604020202020204" pitchFamily="34" charset="0"/>
                          <a:cs typeface="Arial" panose="020B0604020202020204" pitchFamily="34" charset="0"/>
                        </a:rPr>
                        <a:t>Who is the leader of the current Australian government?</a:t>
                      </a:r>
                    </a:p>
                    <a:p>
                      <a:pPr marL="0" lvl="0" indent="0" algn="l" rtl="0">
                        <a:lnSpc>
                          <a:spcPct val="115000"/>
                        </a:lnSpc>
                        <a:spcBef>
                          <a:spcPts val="0"/>
                        </a:spcBef>
                        <a:spcAft>
                          <a:spcPts val="0"/>
                        </a:spcAft>
                        <a:buNone/>
                      </a:pPr>
                      <a:r>
                        <a:rPr lang="en-GB" sz="1600" dirty="0">
                          <a:solidFill>
                            <a:schemeClr val="dk1"/>
                          </a:solidFill>
                          <a:latin typeface="Arial" panose="020B0604020202020204" pitchFamily="34" charset="0"/>
                          <a:ea typeface="Century Gothic"/>
                          <a:cs typeface="Arial" panose="020B0604020202020204" pitchFamily="34" charset="0"/>
                          <a:sym typeface="Century Gothic"/>
                        </a:rPr>
                        <a:t>What is the role of the PM based on?</a:t>
                      </a:r>
                      <a:endParaRPr sz="1500" dirty="0">
                        <a:solidFill>
                          <a:schemeClr val="dk1"/>
                        </a:solidFill>
                        <a:latin typeface="Arial" panose="020B0604020202020204" pitchFamily="34" charset="0"/>
                        <a:ea typeface="Century Gothic"/>
                        <a:cs typeface="Arial" panose="020B0604020202020204" pitchFamily="34" charset="0"/>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 name="Picture 5">
            <a:extLst>
              <a:ext uri="{FF2B5EF4-FFF2-40B4-BE49-F238E27FC236}">
                <a16:creationId xmlns:a16="http://schemas.microsoft.com/office/drawing/2014/main" id="{D62476D8-D3BD-415D-A898-8277073EB263}"/>
              </a:ext>
            </a:extLst>
          </p:cNvPr>
          <p:cNvPicPr>
            <a:picLocks noChangeAspect="1"/>
          </p:cNvPicPr>
          <p:nvPr/>
        </p:nvPicPr>
        <p:blipFill>
          <a:blip r:embed="rId3"/>
          <a:stretch>
            <a:fillRect/>
          </a:stretch>
        </p:blipFill>
        <p:spPr>
          <a:xfrm>
            <a:off x="10109200" y="155610"/>
            <a:ext cx="1836057" cy="2524579"/>
          </a:xfrm>
          <a:prstGeom prst="rect">
            <a:avLst/>
          </a:prstGeom>
        </p:spPr>
      </p:pic>
      <p:sp>
        <p:nvSpPr>
          <p:cNvPr id="7" name="TextBox 6">
            <a:extLst>
              <a:ext uri="{FF2B5EF4-FFF2-40B4-BE49-F238E27FC236}">
                <a16:creationId xmlns:a16="http://schemas.microsoft.com/office/drawing/2014/main" id="{B8CE345D-1B88-4908-87CD-D4429144C34F}"/>
              </a:ext>
            </a:extLst>
          </p:cNvPr>
          <p:cNvSpPr txBox="1"/>
          <p:nvPr/>
        </p:nvSpPr>
        <p:spPr>
          <a:xfrm>
            <a:off x="9917689" y="2691529"/>
            <a:ext cx="2219078" cy="646331"/>
          </a:xfrm>
          <a:prstGeom prst="rect">
            <a:avLst/>
          </a:prstGeom>
          <a:noFill/>
        </p:spPr>
        <p:txBody>
          <a:bodyPr wrap="square" rtlCol="0">
            <a:spAutoFit/>
          </a:bodyPr>
          <a:lstStyle/>
          <a:p>
            <a:pPr algn="ctr"/>
            <a:r>
              <a:rPr lang="en-AU" dirty="0"/>
              <a:t>Deputy PM Richard Marles</a:t>
            </a:r>
          </a:p>
        </p:txBody>
      </p:sp>
    </p:spTree>
    <p:extLst>
      <p:ext uri="{BB962C8B-B14F-4D97-AF65-F5344CB8AC3E}">
        <p14:creationId xmlns:p14="http://schemas.microsoft.com/office/powerpoint/2010/main" val="39447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C1390D-2F77-4801-9AA0-EE88EEFCEE65}"/>
              </a:ext>
            </a:extLst>
          </p:cNvPr>
          <p:cNvSpPr>
            <a:spLocks noGrp="1"/>
          </p:cNvSpPr>
          <p:nvPr>
            <p:ph sz="half" idx="1"/>
          </p:nvPr>
        </p:nvSpPr>
        <p:spPr>
          <a:xfrm>
            <a:off x="215750" y="699731"/>
            <a:ext cx="8784467" cy="5821306"/>
          </a:xfrm>
        </p:spPr>
        <p:txBody>
          <a:bodyPr>
            <a:noAutofit/>
          </a:bodyPr>
          <a:lstStyle/>
          <a:p>
            <a:pPr>
              <a:lnSpc>
                <a:spcPct val="120000"/>
              </a:lnSpc>
              <a:spcAft>
                <a:spcPts val="0"/>
              </a:spcAft>
            </a:pPr>
            <a:r>
              <a:rPr lang="en-AU" sz="2200" dirty="0"/>
              <a:t>Cabinet is the top-level decision-making group within the Australian Government. It includes the prime minister and 21 ministers who are part of the executive government.</a:t>
            </a:r>
          </a:p>
        </p:txBody>
      </p:sp>
      <p:sp>
        <p:nvSpPr>
          <p:cNvPr id="3" name="Title 1">
            <a:extLst>
              <a:ext uri="{FF2B5EF4-FFF2-40B4-BE49-F238E27FC236}">
                <a16:creationId xmlns:a16="http://schemas.microsoft.com/office/drawing/2014/main" id="{FC435199-C3A5-4A55-9B72-72323EDD356B}"/>
              </a:ext>
            </a:extLst>
          </p:cNvPr>
          <p:cNvSpPr txBox="1">
            <a:spLocks/>
          </p:cNvSpPr>
          <p:nvPr/>
        </p:nvSpPr>
        <p:spPr>
          <a:xfrm>
            <a:off x="4733026" y="226856"/>
            <a:ext cx="7164675" cy="4662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b="1" dirty="0">
                <a:solidFill>
                  <a:srgbClr val="FF0000"/>
                </a:solidFill>
              </a:rPr>
              <a:t>The Cabinet </a:t>
            </a:r>
            <a:endParaRPr lang="en-US" sz="3200" b="1" dirty="0"/>
          </a:p>
        </p:txBody>
      </p:sp>
      <p:pic>
        <p:nvPicPr>
          <p:cNvPr id="15" name="Picture 14">
            <a:extLst>
              <a:ext uri="{FF2B5EF4-FFF2-40B4-BE49-F238E27FC236}">
                <a16:creationId xmlns:a16="http://schemas.microsoft.com/office/drawing/2014/main" id="{3D5D2278-5321-432F-BCFF-0F6A763B7AFC}"/>
              </a:ext>
            </a:extLst>
          </p:cNvPr>
          <p:cNvPicPr>
            <a:picLocks noChangeAspect="1"/>
          </p:cNvPicPr>
          <p:nvPr/>
        </p:nvPicPr>
        <p:blipFill rotWithShape="1">
          <a:blip r:embed="rId2"/>
          <a:srcRect t="15210"/>
          <a:stretch/>
        </p:blipFill>
        <p:spPr>
          <a:xfrm>
            <a:off x="9000217" y="154922"/>
            <a:ext cx="3039035" cy="1710454"/>
          </a:xfrm>
          <a:prstGeom prst="rect">
            <a:avLst/>
          </a:prstGeom>
        </p:spPr>
      </p:pic>
      <p:sp>
        <p:nvSpPr>
          <p:cNvPr id="8" name="TextBox 7">
            <a:extLst>
              <a:ext uri="{FF2B5EF4-FFF2-40B4-BE49-F238E27FC236}">
                <a16:creationId xmlns:a16="http://schemas.microsoft.com/office/drawing/2014/main" id="{1CD5FCC9-50BF-447B-8545-BD5E2834F9CF}"/>
              </a:ext>
            </a:extLst>
          </p:cNvPr>
          <p:cNvSpPr txBox="1"/>
          <p:nvPr/>
        </p:nvSpPr>
        <p:spPr>
          <a:xfrm>
            <a:off x="215751" y="1906648"/>
            <a:ext cx="11750350" cy="4930132"/>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Cabinet ministers are responsible for major government departments such as treasury, defence, education, health, environment and many more.</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Cabinet's role is to direct government policy, make decisions about national issues, present bills prepared by their government departments to Cabinet who then considers these bills and recommends to whether the bills should be introduced into Parliament or if changes should be made first.</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Cabinet is not mentioned in the constitution, so all Cabinet ministers also belong to the Executive Council (which is chaired by the Governor-General) where decisions already made in the Cabinet are endorsed.</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Cabinet is important because over time it had emerged as a way of limiting the power 	  of the monarch. </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the</a:t>
            </a:r>
            <a:r>
              <a:rPr kumimoji="0" lang="en-AU" sz="2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most powerful institution in a Westminster system of government. </a:t>
            </a:r>
            <a:endParaRPr kumimoji="0" lang="en-AU"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093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473BBD-9C43-4D3E-B284-AC3F74D3D03F}"/>
              </a:ext>
            </a:extLst>
          </p:cNvPr>
          <p:cNvSpPr>
            <a:spLocks noGrp="1"/>
          </p:cNvSpPr>
          <p:nvPr>
            <p:ph sz="half" idx="1"/>
          </p:nvPr>
        </p:nvSpPr>
        <p:spPr>
          <a:xfrm>
            <a:off x="92916" y="767818"/>
            <a:ext cx="10007365" cy="5493380"/>
          </a:xfrm>
        </p:spPr>
        <p:txBody>
          <a:bodyPr>
            <a:noAutofit/>
          </a:bodyPr>
          <a:lstStyle/>
          <a:p>
            <a:r>
              <a:rPr lang="en-AU" sz="2100" dirty="0"/>
              <a:t>There are three types of government ministers:</a:t>
            </a:r>
          </a:p>
          <a:p>
            <a:pPr marL="446088" lvl="1" indent="-265113">
              <a:lnSpc>
                <a:spcPct val="120000"/>
              </a:lnSpc>
              <a:spcBef>
                <a:spcPts val="0"/>
              </a:spcBef>
            </a:pPr>
            <a:r>
              <a:rPr lang="en-AU" sz="2100" b="1" dirty="0"/>
              <a:t>Cabinet ministers </a:t>
            </a:r>
            <a:r>
              <a:rPr lang="en-AU" sz="2100" dirty="0"/>
              <a:t>(sometimes called </a:t>
            </a:r>
            <a:r>
              <a:rPr lang="en-AU" sz="2100" b="1" dirty="0"/>
              <a:t>senior ministers</a:t>
            </a:r>
            <a:r>
              <a:rPr lang="en-AU" sz="2100" dirty="0"/>
              <a:t>), who are in charge of major departments, for example, the Treasurer</a:t>
            </a:r>
          </a:p>
          <a:p>
            <a:pPr marL="446088" lvl="1" indent="-265113">
              <a:lnSpc>
                <a:spcPct val="120000"/>
              </a:lnSpc>
              <a:spcBef>
                <a:spcPts val="0"/>
              </a:spcBef>
            </a:pPr>
            <a:r>
              <a:rPr lang="en-AU" sz="2100" b="1" dirty="0"/>
              <a:t>Junior ministers, </a:t>
            </a:r>
            <a:r>
              <a:rPr lang="en-AU" sz="2100" dirty="0"/>
              <a:t>are part of the ‘</a:t>
            </a:r>
            <a:r>
              <a:rPr lang="en-AU" sz="2100" b="1" dirty="0"/>
              <a:t>outer ministry</a:t>
            </a:r>
            <a:r>
              <a:rPr lang="en-AU" sz="2100" dirty="0"/>
              <a:t>’. They assist Cabinet ministers with particular areas of their ‘portfolio’ (area of responsibility). Junior ministers are </a:t>
            </a:r>
            <a:r>
              <a:rPr lang="en-AU" sz="2100" u="sng" dirty="0"/>
              <a:t>not</a:t>
            </a:r>
            <a:r>
              <a:rPr lang="en-AU" sz="2100" dirty="0"/>
              <a:t> members of Cabinet, though they do occasionally attend Cabinet meetings. Members of the outer ministry are not members of the executive, only cabinet members are</a:t>
            </a:r>
          </a:p>
          <a:p>
            <a:pPr marL="446088" lvl="1" indent="-265113">
              <a:lnSpc>
                <a:spcPct val="120000"/>
              </a:lnSpc>
              <a:spcBef>
                <a:spcPts val="0"/>
              </a:spcBef>
            </a:pPr>
            <a:r>
              <a:rPr lang="en-AU" sz="2100" dirty="0"/>
              <a:t>Cabinet ministers are assisted by </a:t>
            </a:r>
            <a:r>
              <a:rPr lang="en-AU" sz="2100" b="1" dirty="0"/>
              <a:t>parliamentary secretaries, </a:t>
            </a:r>
            <a:r>
              <a:rPr lang="en-AU" sz="2100" dirty="0"/>
              <a:t>also known as </a:t>
            </a:r>
            <a:r>
              <a:rPr lang="en-AU" sz="2100" b="1" dirty="0"/>
              <a:t>assistant ministers. </a:t>
            </a:r>
            <a:r>
              <a:rPr lang="en-AU" sz="2100" dirty="0"/>
              <a:t>Parliamentary secretaries are also not members of the executive</a:t>
            </a:r>
          </a:p>
          <a:p>
            <a:pPr marL="446088" lvl="1" indent="-265113">
              <a:lnSpc>
                <a:spcPct val="120000"/>
              </a:lnSpc>
              <a:spcBef>
                <a:spcPts val="0"/>
              </a:spcBef>
            </a:pPr>
            <a:r>
              <a:rPr lang="en-AU" sz="2100" dirty="0"/>
              <a:t>All ministers including cabinet, junior and parliamentary secretaries have the title ‘</a:t>
            </a:r>
            <a:r>
              <a:rPr lang="en-AU" sz="2100" dirty="0" err="1"/>
              <a:t>Honorable</a:t>
            </a:r>
            <a:r>
              <a:rPr lang="en-AU" sz="2100" dirty="0"/>
              <a:t>’ which they then keep for life. For example, the Treasurer is called the </a:t>
            </a:r>
            <a:r>
              <a:rPr lang="en-AU" sz="2100" dirty="0" err="1"/>
              <a:t>Honorable</a:t>
            </a:r>
            <a:r>
              <a:rPr lang="en-AU" sz="2100" dirty="0"/>
              <a:t> (or Hon.) Dr. Jim Chalmers.</a:t>
            </a:r>
          </a:p>
        </p:txBody>
      </p:sp>
      <p:sp>
        <p:nvSpPr>
          <p:cNvPr id="3" name="Title 1">
            <a:extLst>
              <a:ext uri="{FF2B5EF4-FFF2-40B4-BE49-F238E27FC236}">
                <a16:creationId xmlns:a16="http://schemas.microsoft.com/office/drawing/2014/main" id="{D795493C-2279-45FE-8EB6-8D2A4C1352EE}"/>
              </a:ext>
            </a:extLst>
          </p:cNvPr>
          <p:cNvSpPr txBox="1">
            <a:spLocks/>
          </p:cNvSpPr>
          <p:nvPr/>
        </p:nvSpPr>
        <p:spPr>
          <a:xfrm>
            <a:off x="4733026" y="226856"/>
            <a:ext cx="7164675" cy="4662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b="1" dirty="0">
                <a:solidFill>
                  <a:srgbClr val="FF0000"/>
                </a:solidFill>
              </a:rPr>
              <a:t>Ministers</a:t>
            </a:r>
            <a:endParaRPr lang="en-US" sz="3200" b="1" dirty="0"/>
          </a:p>
        </p:txBody>
      </p:sp>
      <p:graphicFrame>
        <p:nvGraphicFramePr>
          <p:cNvPr id="4" name="Google Shape;219;p41">
            <a:extLst>
              <a:ext uri="{FF2B5EF4-FFF2-40B4-BE49-F238E27FC236}">
                <a16:creationId xmlns:a16="http://schemas.microsoft.com/office/drawing/2014/main" id="{7A32E30A-4257-460C-9FE4-6227B69EEF87}"/>
              </a:ext>
            </a:extLst>
          </p:cNvPr>
          <p:cNvGraphicFramePr/>
          <p:nvPr/>
        </p:nvGraphicFramePr>
        <p:xfrm>
          <a:off x="10069462" y="267420"/>
          <a:ext cx="1959170" cy="1481756"/>
        </p:xfrm>
        <a:graphic>
          <a:graphicData uri="http://schemas.openxmlformats.org/drawingml/2006/table">
            <a:tbl>
              <a:tblPr>
                <a:noFill/>
              </a:tblPr>
              <a:tblGrid>
                <a:gridCol w="1959170">
                  <a:extLst>
                    <a:ext uri="{9D8B030D-6E8A-4147-A177-3AD203B41FA5}">
                      <a16:colId xmlns:a16="http://schemas.microsoft.com/office/drawing/2014/main" val="20000"/>
                    </a:ext>
                  </a:extLst>
                </a:gridCol>
              </a:tblGrid>
              <a:tr h="643692">
                <a:tc>
                  <a:txBody>
                    <a:bodyPr/>
                    <a:lstStyle/>
                    <a:p>
                      <a:pPr marL="0" lvl="0" indent="0" algn="l" rtl="0">
                        <a:spcBef>
                          <a:spcPts val="0"/>
                        </a:spcBef>
                        <a:spcAft>
                          <a:spcPts val="0"/>
                        </a:spcAft>
                        <a:buNone/>
                      </a:pPr>
                      <a:r>
                        <a:rPr lang="en-GB" sz="1500" b="1" dirty="0">
                          <a:solidFill>
                            <a:srgbClr val="FFFFFF"/>
                          </a:solidFill>
                          <a:latin typeface="Arial" panose="020B0604020202020204" pitchFamily="34" charset="0"/>
                          <a:ea typeface="Century Gothic"/>
                          <a:cs typeface="Arial" panose="020B0604020202020204" pitchFamily="34" charset="0"/>
                          <a:sym typeface="Century Gothic"/>
                        </a:rPr>
                        <a:t>CHECK FOR UNDERSTANDING</a:t>
                      </a:r>
                      <a:endParaRPr sz="1500" b="1" dirty="0">
                        <a:solidFill>
                          <a:srgbClr val="FFFFFF"/>
                        </a:solidFill>
                        <a:latin typeface="Arial" panose="020B0604020202020204" pitchFamily="34" charset="0"/>
                        <a:ea typeface="Century Gothic"/>
                        <a:cs typeface="Arial" panose="020B0604020202020204" pitchFamily="34" charset="0"/>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750164">
                <a:tc>
                  <a:txBody>
                    <a:bodyPr/>
                    <a:lstStyle/>
                    <a:p>
                      <a:pPr marL="0" lvl="0" indent="0" algn="l" rtl="0">
                        <a:lnSpc>
                          <a:spcPct val="115000"/>
                        </a:lnSpc>
                        <a:spcBef>
                          <a:spcPts val="0"/>
                        </a:spcBef>
                        <a:spcAft>
                          <a:spcPts val="0"/>
                        </a:spcAft>
                        <a:buNone/>
                      </a:pPr>
                      <a:r>
                        <a:rPr lang="en-GB" sz="1600" dirty="0">
                          <a:solidFill>
                            <a:schemeClr val="dk1"/>
                          </a:solidFill>
                          <a:latin typeface="Arial" panose="020B0604020202020204" pitchFamily="34" charset="0"/>
                          <a:ea typeface="Century Gothic"/>
                          <a:cs typeface="Arial" panose="020B0604020202020204" pitchFamily="34" charset="0"/>
                          <a:sym typeface="Century Gothic"/>
                        </a:rPr>
                        <a:t>What are the two types of ministers?</a:t>
                      </a:r>
                      <a:endParaRPr sz="1500" dirty="0">
                        <a:solidFill>
                          <a:schemeClr val="dk1"/>
                        </a:solidFill>
                        <a:latin typeface="Arial" panose="020B0604020202020204" pitchFamily="34" charset="0"/>
                        <a:ea typeface="Century Gothic"/>
                        <a:cs typeface="Arial" panose="020B0604020202020204" pitchFamily="34" charset="0"/>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20570190-D921-43C3-9ABC-C7AA03841CEC}"/>
              </a:ext>
            </a:extLst>
          </p:cNvPr>
          <p:cNvGraphicFramePr>
            <a:graphicFrameLocks noGrp="1"/>
          </p:cNvGraphicFramePr>
          <p:nvPr/>
        </p:nvGraphicFramePr>
        <p:xfrm>
          <a:off x="10069462" y="1882214"/>
          <a:ext cx="1959170" cy="2147814"/>
        </p:xfrm>
        <a:graphic>
          <a:graphicData uri="http://schemas.openxmlformats.org/drawingml/2006/table">
            <a:tbl>
              <a:tblPr>
                <a:noFill/>
              </a:tblPr>
              <a:tblGrid>
                <a:gridCol w="1959170">
                  <a:extLst>
                    <a:ext uri="{9D8B030D-6E8A-4147-A177-3AD203B41FA5}">
                      <a16:colId xmlns:a16="http://schemas.microsoft.com/office/drawing/2014/main" val="4191982557"/>
                    </a:ext>
                  </a:extLst>
                </a:gridCol>
              </a:tblGrid>
              <a:tr h="806226">
                <a:tc>
                  <a:txBody>
                    <a:bodyPr/>
                    <a:lstStyle/>
                    <a:p>
                      <a:pPr marL="0" lvl="0" indent="0" algn="l" rtl="0">
                        <a:spcBef>
                          <a:spcPts val="0"/>
                        </a:spcBef>
                        <a:spcAft>
                          <a:spcPts val="0"/>
                        </a:spcAft>
                        <a:buNone/>
                      </a:pPr>
                      <a:r>
                        <a:rPr lang="en-GB" sz="1500" b="1" dirty="0">
                          <a:solidFill>
                            <a:srgbClr val="FFFFFF"/>
                          </a:solidFill>
                          <a:latin typeface="Arial" panose="020B0604020202020204" pitchFamily="34" charset="0"/>
                          <a:ea typeface="Century Gothic"/>
                          <a:cs typeface="Arial" panose="020B0604020202020204" pitchFamily="34" charset="0"/>
                          <a:sym typeface="Century Gothic"/>
                        </a:rPr>
                        <a:t>CHECK FOR UNDERSTANDING</a:t>
                      </a:r>
                      <a:endParaRPr sz="1500" b="1" dirty="0">
                        <a:solidFill>
                          <a:srgbClr val="FFFFFF"/>
                        </a:solidFill>
                        <a:latin typeface="Arial" panose="020B0604020202020204" pitchFamily="34" charset="0"/>
                        <a:ea typeface="Century Gothic"/>
                        <a:cs typeface="Arial" panose="020B0604020202020204" pitchFamily="34" charset="0"/>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683474051"/>
                  </a:ext>
                </a:extLst>
              </a:tr>
              <a:tr h="1220462">
                <a:tc>
                  <a:txBody>
                    <a:bodyPr/>
                    <a:lstStyle/>
                    <a:p>
                      <a:pPr marL="0" lvl="0" indent="0" algn="l" rtl="0">
                        <a:lnSpc>
                          <a:spcPct val="115000"/>
                        </a:lnSpc>
                        <a:spcBef>
                          <a:spcPts val="0"/>
                        </a:spcBef>
                        <a:spcAft>
                          <a:spcPts val="0"/>
                        </a:spcAft>
                        <a:buNone/>
                      </a:pPr>
                      <a:r>
                        <a:rPr lang="en-GB" sz="1600" dirty="0">
                          <a:latin typeface="Arial" panose="020B0604020202020204" pitchFamily="34" charset="0"/>
                          <a:cs typeface="Arial" panose="020B0604020202020204" pitchFamily="34" charset="0"/>
                        </a:rPr>
                        <a:t>What are senior ministers / cabinet ministers responsible for?</a:t>
                      </a:r>
                      <a:endParaRPr sz="1500" dirty="0">
                        <a:solidFill>
                          <a:schemeClr val="dk1"/>
                        </a:solidFill>
                        <a:latin typeface="Arial" panose="020B0604020202020204" pitchFamily="34" charset="0"/>
                        <a:ea typeface="Century Gothic"/>
                        <a:cs typeface="Arial" panose="020B0604020202020204" pitchFamily="34" charset="0"/>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4286735200"/>
                  </a:ext>
                </a:extLst>
              </a:tr>
            </a:tbl>
          </a:graphicData>
        </a:graphic>
      </p:graphicFrame>
      <p:graphicFrame>
        <p:nvGraphicFramePr>
          <p:cNvPr id="6" name="Table 5">
            <a:extLst>
              <a:ext uri="{FF2B5EF4-FFF2-40B4-BE49-F238E27FC236}">
                <a16:creationId xmlns:a16="http://schemas.microsoft.com/office/drawing/2014/main" id="{3FDF716E-B89A-44A3-A49F-1E4EA2C9F69A}"/>
              </a:ext>
            </a:extLst>
          </p:cNvPr>
          <p:cNvGraphicFramePr>
            <a:graphicFrameLocks noGrp="1"/>
          </p:cNvGraphicFramePr>
          <p:nvPr/>
        </p:nvGraphicFramePr>
        <p:xfrm>
          <a:off x="10069462" y="4147374"/>
          <a:ext cx="1959170" cy="1481756"/>
        </p:xfrm>
        <a:graphic>
          <a:graphicData uri="http://schemas.openxmlformats.org/drawingml/2006/table">
            <a:tbl>
              <a:tblPr>
                <a:noFill/>
              </a:tblPr>
              <a:tblGrid>
                <a:gridCol w="1959170">
                  <a:extLst>
                    <a:ext uri="{9D8B030D-6E8A-4147-A177-3AD203B41FA5}">
                      <a16:colId xmlns:a16="http://schemas.microsoft.com/office/drawing/2014/main" val="4191982557"/>
                    </a:ext>
                  </a:extLst>
                </a:gridCol>
              </a:tblGrid>
              <a:tr h="587244">
                <a:tc>
                  <a:txBody>
                    <a:bodyPr/>
                    <a:lstStyle/>
                    <a:p>
                      <a:pPr marL="0" lvl="0" indent="0" algn="l" rtl="0">
                        <a:spcBef>
                          <a:spcPts val="0"/>
                        </a:spcBef>
                        <a:spcAft>
                          <a:spcPts val="0"/>
                        </a:spcAft>
                        <a:buNone/>
                      </a:pPr>
                      <a:r>
                        <a:rPr lang="en-GB" sz="1500" b="1" dirty="0">
                          <a:solidFill>
                            <a:srgbClr val="FFFFFF"/>
                          </a:solidFill>
                          <a:latin typeface="Arial" panose="020B0604020202020204" pitchFamily="34" charset="0"/>
                          <a:ea typeface="Century Gothic"/>
                          <a:cs typeface="Arial" panose="020B0604020202020204" pitchFamily="34" charset="0"/>
                          <a:sym typeface="Century Gothic"/>
                        </a:rPr>
                        <a:t>CHECK FOR UNDERSTANDING</a:t>
                      </a:r>
                      <a:endParaRPr sz="1500" b="1" dirty="0">
                        <a:solidFill>
                          <a:srgbClr val="FFFFFF"/>
                        </a:solidFill>
                        <a:latin typeface="Arial" panose="020B0604020202020204" pitchFamily="34" charset="0"/>
                        <a:ea typeface="Century Gothic"/>
                        <a:cs typeface="Arial" panose="020B0604020202020204" pitchFamily="34" charset="0"/>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683474051"/>
                  </a:ext>
                </a:extLst>
              </a:tr>
              <a:tr h="654058">
                <a:tc>
                  <a:txBody>
                    <a:bodyPr/>
                    <a:lstStyle/>
                    <a:p>
                      <a:pPr marL="0" lvl="0" indent="0" algn="l" rtl="0">
                        <a:lnSpc>
                          <a:spcPct val="115000"/>
                        </a:lnSpc>
                        <a:spcBef>
                          <a:spcPts val="0"/>
                        </a:spcBef>
                        <a:spcAft>
                          <a:spcPts val="0"/>
                        </a:spcAft>
                        <a:buNone/>
                      </a:pPr>
                      <a:r>
                        <a:rPr lang="en-GB" sz="1600" dirty="0">
                          <a:latin typeface="Arial" panose="020B0604020202020204" pitchFamily="34" charset="0"/>
                          <a:cs typeface="Arial" panose="020B0604020202020204" pitchFamily="34" charset="0"/>
                        </a:rPr>
                        <a:t>What do junior ministers do?</a:t>
                      </a:r>
                      <a:endParaRPr sz="1500" dirty="0">
                        <a:solidFill>
                          <a:schemeClr val="dk1"/>
                        </a:solidFill>
                        <a:latin typeface="Arial" panose="020B0604020202020204" pitchFamily="34" charset="0"/>
                        <a:ea typeface="Century Gothic"/>
                        <a:cs typeface="Arial" panose="020B0604020202020204" pitchFamily="34" charset="0"/>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4286735200"/>
                  </a:ext>
                </a:extLst>
              </a:tr>
            </a:tbl>
          </a:graphicData>
        </a:graphic>
      </p:graphicFrame>
      <p:sp>
        <p:nvSpPr>
          <p:cNvPr id="8" name="TextBox 7">
            <a:extLst>
              <a:ext uri="{FF2B5EF4-FFF2-40B4-BE49-F238E27FC236}">
                <a16:creationId xmlns:a16="http://schemas.microsoft.com/office/drawing/2014/main" id="{6B38BC98-A080-4AEE-99F0-8F1946968F3D}"/>
              </a:ext>
            </a:extLst>
          </p:cNvPr>
          <p:cNvSpPr txBox="1"/>
          <p:nvPr/>
        </p:nvSpPr>
        <p:spPr>
          <a:xfrm>
            <a:off x="92916" y="6173942"/>
            <a:ext cx="12099084" cy="444481"/>
          </a:xfrm>
          <a:prstGeom prst="rect">
            <a:avLst/>
          </a:prstGeom>
          <a:noFill/>
        </p:spPr>
        <p:txBody>
          <a:bodyPr wrap="square">
            <a:spAutoFit/>
          </a:bodyPr>
          <a:lstStyle/>
          <a:p>
            <a:pPr marL="446088" marR="0" lvl="1" indent="-265113"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https://www.abc.net.au/btn/classroom/government-ministers/14024502?jwsource=cl</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(4:22 mins).</a:t>
            </a:r>
          </a:p>
        </p:txBody>
      </p:sp>
    </p:spTree>
    <p:extLst>
      <p:ext uri="{BB962C8B-B14F-4D97-AF65-F5344CB8AC3E}">
        <p14:creationId xmlns:p14="http://schemas.microsoft.com/office/powerpoint/2010/main" val="402532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435199-C3A5-4A55-9B72-72323EDD356B}"/>
              </a:ext>
            </a:extLst>
          </p:cNvPr>
          <p:cNvSpPr txBox="1">
            <a:spLocks/>
          </p:cNvSpPr>
          <p:nvPr/>
        </p:nvSpPr>
        <p:spPr>
          <a:xfrm>
            <a:off x="4733026" y="226856"/>
            <a:ext cx="7164675" cy="4662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b="1" dirty="0">
                <a:solidFill>
                  <a:srgbClr val="FF0000"/>
                </a:solidFill>
              </a:rPr>
              <a:t>Albanese Ministry / Cabinet</a:t>
            </a:r>
            <a:endParaRPr lang="en-US" sz="3200" b="1" dirty="0"/>
          </a:p>
        </p:txBody>
      </p:sp>
      <p:sp>
        <p:nvSpPr>
          <p:cNvPr id="6" name="TextBox 5">
            <a:extLst>
              <a:ext uri="{FF2B5EF4-FFF2-40B4-BE49-F238E27FC236}">
                <a16:creationId xmlns:a16="http://schemas.microsoft.com/office/drawing/2014/main" id="{7DBB1B57-2BD5-4119-BF23-5E764DCF2BE4}"/>
              </a:ext>
            </a:extLst>
          </p:cNvPr>
          <p:cNvSpPr txBox="1"/>
          <p:nvPr/>
        </p:nvSpPr>
        <p:spPr>
          <a:xfrm>
            <a:off x="457792" y="6164914"/>
            <a:ext cx="8727095" cy="461665"/>
          </a:xfrm>
          <a:prstGeom prst="rect">
            <a:avLst/>
          </a:prstGeom>
          <a:noFill/>
        </p:spPr>
        <p:txBody>
          <a:bodyPr wrap="square">
            <a:spAutoFit/>
          </a:bodyPr>
          <a:lstStyle/>
          <a:p>
            <a:pPr algn="ctr"/>
            <a:r>
              <a:rPr lang="en-AU" sz="2400" i="1" dirty="0"/>
              <a:t>Albanese Government Cabinet Ministers as of 2022</a:t>
            </a:r>
          </a:p>
        </p:txBody>
      </p:sp>
      <p:pic>
        <p:nvPicPr>
          <p:cNvPr id="5" name="Picture 4" descr="A group of people posing for a photo&#10;&#10;Description automatically generated">
            <a:extLst>
              <a:ext uri="{FF2B5EF4-FFF2-40B4-BE49-F238E27FC236}">
                <a16:creationId xmlns:a16="http://schemas.microsoft.com/office/drawing/2014/main" id="{6BDC31B8-5F04-4678-AD58-B996CBF04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60" y="846066"/>
            <a:ext cx="9183761" cy="5165868"/>
          </a:xfrm>
          <a:prstGeom prst="rect">
            <a:avLst/>
          </a:prstGeom>
        </p:spPr>
      </p:pic>
      <p:graphicFrame>
        <p:nvGraphicFramePr>
          <p:cNvPr id="10" name="Google Shape;219;p41">
            <a:extLst>
              <a:ext uri="{FF2B5EF4-FFF2-40B4-BE49-F238E27FC236}">
                <a16:creationId xmlns:a16="http://schemas.microsoft.com/office/drawing/2014/main" id="{98E346B8-5BEF-49DC-AFBA-EC97BA74519F}"/>
              </a:ext>
            </a:extLst>
          </p:cNvPr>
          <p:cNvGraphicFramePr/>
          <p:nvPr>
            <p:extLst>
              <p:ext uri="{D42A27DB-BD31-4B8C-83A1-F6EECF244321}">
                <p14:modId xmlns:p14="http://schemas.microsoft.com/office/powerpoint/2010/main" val="36085328"/>
              </p:ext>
            </p:extLst>
          </p:nvPr>
        </p:nvGraphicFramePr>
        <p:xfrm>
          <a:off x="9546743" y="1052052"/>
          <a:ext cx="2415797" cy="1201340"/>
        </p:xfrm>
        <a:graphic>
          <a:graphicData uri="http://schemas.openxmlformats.org/drawingml/2006/table">
            <a:tbl>
              <a:tblPr>
                <a:noFill/>
              </a:tblPr>
              <a:tblGrid>
                <a:gridCol w="2415797">
                  <a:extLst>
                    <a:ext uri="{9D8B030D-6E8A-4147-A177-3AD203B41FA5}">
                      <a16:colId xmlns:a16="http://schemas.microsoft.com/office/drawing/2014/main" val="20000"/>
                    </a:ext>
                  </a:extLst>
                </a:gridCol>
              </a:tblGrid>
              <a:tr h="392523">
                <a:tc>
                  <a:txBody>
                    <a:bodyPr/>
                    <a:lstStyle/>
                    <a:p>
                      <a:pPr marL="0" lvl="0" indent="0" algn="l" rtl="0">
                        <a:spcBef>
                          <a:spcPts val="0"/>
                        </a:spcBef>
                        <a:spcAft>
                          <a:spcPts val="0"/>
                        </a:spcAft>
                        <a:buNone/>
                      </a:pPr>
                      <a:r>
                        <a:rPr lang="en-GB" sz="1500" b="1" dirty="0">
                          <a:solidFill>
                            <a:srgbClr val="FFFFFF"/>
                          </a:solidFill>
                          <a:latin typeface="Arial" panose="020B0604020202020204" pitchFamily="34" charset="0"/>
                          <a:ea typeface="Century Gothic"/>
                          <a:cs typeface="Arial" panose="020B0604020202020204" pitchFamily="34" charset="0"/>
                          <a:sym typeface="Century Gothic"/>
                        </a:rPr>
                        <a:t>CHECK FOR UNDERSTANDING</a:t>
                      </a:r>
                      <a:endParaRPr sz="1500" b="1" dirty="0">
                        <a:solidFill>
                          <a:srgbClr val="FFFFFF"/>
                        </a:solidFill>
                        <a:latin typeface="Arial" panose="020B0604020202020204" pitchFamily="34" charset="0"/>
                        <a:ea typeface="Century Gothic"/>
                        <a:cs typeface="Arial" panose="020B0604020202020204" pitchFamily="34" charset="0"/>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427039">
                <a:tc>
                  <a:txBody>
                    <a:bodyPr/>
                    <a:lstStyle/>
                    <a:p>
                      <a:pPr marL="0" lvl="0" indent="0" algn="l" rtl="0">
                        <a:lnSpc>
                          <a:spcPct val="115000"/>
                        </a:lnSpc>
                        <a:spcBef>
                          <a:spcPts val="0"/>
                        </a:spcBef>
                        <a:spcAft>
                          <a:spcPts val="0"/>
                        </a:spcAft>
                        <a:buNone/>
                      </a:pPr>
                      <a:r>
                        <a:rPr lang="en-GB" sz="1600" dirty="0">
                          <a:solidFill>
                            <a:schemeClr val="dk1"/>
                          </a:solidFill>
                          <a:latin typeface="Arial" panose="020B0604020202020204" pitchFamily="34" charset="0"/>
                          <a:ea typeface="Century Gothic"/>
                          <a:cs typeface="Arial" panose="020B0604020202020204" pitchFamily="34" charset="0"/>
                          <a:sym typeface="Century Gothic"/>
                        </a:rPr>
                        <a:t>Who is in Cabinet?</a:t>
                      </a: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1" name="Google Shape;219;p41">
            <a:extLst>
              <a:ext uri="{FF2B5EF4-FFF2-40B4-BE49-F238E27FC236}">
                <a16:creationId xmlns:a16="http://schemas.microsoft.com/office/drawing/2014/main" id="{44645A0E-637F-4B01-8326-FEFAE5439E85}"/>
              </a:ext>
            </a:extLst>
          </p:cNvPr>
          <p:cNvGraphicFramePr/>
          <p:nvPr>
            <p:extLst>
              <p:ext uri="{D42A27DB-BD31-4B8C-83A1-F6EECF244321}">
                <p14:modId xmlns:p14="http://schemas.microsoft.com/office/powerpoint/2010/main" val="2002675684"/>
              </p:ext>
            </p:extLst>
          </p:nvPr>
        </p:nvGraphicFramePr>
        <p:xfrm>
          <a:off x="9546742" y="3674496"/>
          <a:ext cx="2415797" cy="1762172"/>
        </p:xfrm>
        <a:graphic>
          <a:graphicData uri="http://schemas.openxmlformats.org/drawingml/2006/table">
            <a:tbl>
              <a:tblPr>
                <a:noFill/>
              </a:tblPr>
              <a:tblGrid>
                <a:gridCol w="2415797">
                  <a:extLst>
                    <a:ext uri="{9D8B030D-6E8A-4147-A177-3AD203B41FA5}">
                      <a16:colId xmlns:a16="http://schemas.microsoft.com/office/drawing/2014/main" val="20000"/>
                    </a:ext>
                  </a:extLst>
                </a:gridCol>
              </a:tblGrid>
              <a:tr h="375835">
                <a:tc>
                  <a:txBody>
                    <a:bodyPr/>
                    <a:lstStyle/>
                    <a:p>
                      <a:pPr marL="0" lvl="0" indent="0" algn="l" rtl="0">
                        <a:spcBef>
                          <a:spcPts val="0"/>
                        </a:spcBef>
                        <a:spcAft>
                          <a:spcPts val="0"/>
                        </a:spcAft>
                        <a:buNone/>
                      </a:pPr>
                      <a:r>
                        <a:rPr lang="en-GB" sz="1500" b="1" dirty="0">
                          <a:solidFill>
                            <a:srgbClr val="FFFFFF"/>
                          </a:solidFill>
                          <a:latin typeface="Arial" panose="020B0604020202020204" pitchFamily="34" charset="0"/>
                          <a:ea typeface="Century Gothic"/>
                          <a:cs typeface="Arial" panose="020B0604020202020204" pitchFamily="34" charset="0"/>
                          <a:sym typeface="Century Gothic"/>
                        </a:rPr>
                        <a:t>CHECK FOR UNDERSTANDING</a:t>
                      </a:r>
                      <a:endParaRPr sz="1500" b="1" dirty="0">
                        <a:solidFill>
                          <a:srgbClr val="FFFFFF"/>
                        </a:solidFill>
                        <a:latin typeface="Arial" panose="020B0604020202020204" pitchFamily="34" charset="0"/>
                        <a:ea typeface="Century Gothic"/>
                        <a:cs typeface="Arial" panose="020B0604020202020204" pitchFamily="34" charset="0"/>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783795">
                <a:tc>
                  <a:txBody>
                    <a:bodyPr/>
                    <a:lstStyle/>
                    <a:p>
                      <a:pPr marL="0" lvl="0" indent="0" algn="l" rtl="0">
                        <a:lnSpc>
                          <a:spcPct val="115000"/>
                        </a:lnSpc>
                        <a:spcBef>
                          <a:spcPts val="0"/>
                        </a:spcBef>
                        <a:spcAft>
                          <a:spcPts val="0"/>
                        </a:spcAft>
                        <a:buNone/>
                      </a:pPr>
                      <a:r>
                        <a:rPr lang="en-GB" sz="1600" dirty="0">
                          <a:solidFill>
                            <a:schemeClr val="dk1"/>
                          </a:solidFill>
                          <a:latin typeface="Arial" panose="020B0604020202020204" pitchFamily="34" charset="0"/>
                          <a:ea typeface="Century Gothic"/>
                          <a:cs typeface="Arial" panose="020B0604020202020204" pitchFamily="34" charset="0"/>
                          <a:sym typeface="Century Gothic"/>
                        </a:rPr>
                        <a:t>Which part of parliament do cabinet ministers belong to?</a:t>
                      </a: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 name="Google Shape;219;p41">
            <a:extLst>
              <a:ext uri="{FF2B5EF4-FFF2-40B4-BE49-F238E27FC236}">
                <a16:creationId xmlns:a16="http://schemas.microsoft.com/office/drawing/2014/main" id="{7F3C78D1-11D1-4A0D-BB9D-705E0D734346}"/>
              </a:ext>
            </a:extLst>
          </p:cNvPr>
          <p:cNvGraphicFramePr/>
          <p:nvPr>
            <p:extLst>
              <p:ext uri="{D42A27DB-BD31-4B8C-83A1-F6EECF244321}">
                <p14:modId xmlns:p14="http://schemas.microsoft.com/office/powerpoint/2010/main" val="2810299533"/>
              </p:ext>
            </p:extLst>
          </p:nvPr>
        </p:nvGraphicFramePr>
        <p:xfrm>
          <a:off x="9546742" y="2363274"/>
          <a:ext cx="2415797" cy="1201340"/>
        </p:xfrm>
        <a:graphic>
          <a:graphicData uri="http://schemas.openxmlformats.org/drawingml/2006/table">
            <a:tbl>
              <a:tblPr>
                <a:noFill/>
              </a:tblPr>
              <a:tblGrid>
                <a:gridCol w="2415797">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GB" sz="1500" b="1" dirty="0">
                          <a:solidFill>
                            <a:srgbClr val="FFFFFF"/>
                          </a:solidFill>
                          <a:latin typeface="Arial" panose="020B0604020202020204" pitchFamily="34" charset="0"/>
                          <a:ea typeface="Century Gothic"/>
                          <a:cs typeface="Arial" panose="020B0604020202020204" pitchFamily="34" charset="0"/>
                          <a:sym typeface="Century Gothic"/>
                        </a:rPr>
                        <a:t>CHECK FOR UNDERSTANDING</a:t>
                      </a:r>
                      <a:endParaRPr sz="1500" b="1" dirty="0">
                        <a:solidFill>
                          <a:srgbClr val="FFFFFF"/>
                        </a:solidFill>
                        <a:latin typeface="Arial" panose="020B0604020202020204" pitchFamily="34" charset="0"/>
                        <a:ea typeface="Century Gothic"/>
                        <a:cs typeface="Arial" panose="020B0604020202020204" pitchFamily="34" charset="0"/>
                        <a:sym typeface="Century Gothic"/>
                      </a:endParaRP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GB" sz="1600" dirty="0">
                          <a:solidFill>
                            <a:schemeClr val="dk1"/>
                          </a:solidFill>
                          <a:latin typeface="Arial" panose="020B0604020202020204" pitchFamily="34" charset="0"/>
                          <a:ea typeface="Century Gothic"/>
                          <a:cs typeface="Arial" panose="020B0604020202020204" pitchFamily="34" charset="0"/>
                          <a:sym typeface="Century Gothic"/>
                        </a:rPr>
                        <a:t>What does Cabinet do?</a:t>
                      </a:r>
                    </a:p>
                  </a:txBody>
                  <a:tcPr marL="121900" marR="121900" marT="121900" marB="121900">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6975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arrisda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HSHS HASS Slide Template" id="{24BFCE1D-BCB5-5F4A-905D-EC4BA5FAEDBA}" vid="{D6FAB2CB-F4B5-C74A-94E4-C67B888BE7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 HSHS HASS Slide Template</Template>
  <TotalTime>2997</TotalTime>
  <Words>1922</Words>
  <Application>Microsoft Office PowerPoint</Application>
  <PresentationFormat>Widescreen</PresentationFormat>
  <Paragraphs>152</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Harrisdale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NICKOLAI Heidi [Harrisdale Senior High School]</dc:creator>
  <cp:lastModifiedBy>NICKOLAI Heidi [Harrisdale Senior High School]</cp:lastModifiedBy>
  <cp:revision>41</cp:revision>
  <cp:lastPrinted>2021-08-10T02:55:25Z</cp:lastPrinted>
  <dcterms:created xsi:type="dcterms:W3CDTF">2022-09-15T01:11:26Z</dcterms:created>
  <dcterms:modified xsi:type="dcterms:W3CDTF">2023-02-22T10:43:21Z</dcterms:modified>
</cp:coreProperties>
</file>